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7"/>
  </p:notesMasterIdLst>
  <p:sldIdLst>
    <p:sldId id="859" r:id="rId2"/>
    <p:sldId id="1133" r:id="rId3"/>
    <p:sldId id="1134" r:id="rId4"/>
    <p:sldId id="1318" r:id="rId5"/>
    <p:sldId id="1135" r:id="rId6"/>
    <p:sldId id="1320" r:id="rId7"/>
    <p:sldId id="1321" r:id="rId8"/>
    <p:sldId id="1319" r:id="rId9"/>
    <p:sldId id="1161" r:id="rId10"/>
    <p:sldId id="1162" r:id="rId11"/>
    <p:sldId id="1323" r:id="rId12"/>
    <p:sldId id="1322" r:id="rId13"/>
    <p:sldId id="1325" r:id="rId14"/>
    <p:sldId id="1326" r:id="rId15"/>
    <p:sldId id="1324" r:id="rId16"/>
    <p:sldId id="1328" r:id="rId17"/>
    <p:sldId id="1329" r:id="rId18"/>
    <p:sldId id="1330" r:id="rId19"/>
    <p:sldId id="1327" r:id="rId20"/>
    <p:sldId id="1163" r:id="rId21"/>
    <p:sldId id="1332" r:id="rId22"/>
    <p:sldId id="1331" r:id="rId23"/>
    <p:sldId id="1334" r:id="rId24"/>
    <p:sldId id="1333" r:id="rId25"/>
    <p:sldId id="1336" r:id="rId26"/>
    <p:sldId id="1337" r:id="rId27"/>
    <p:sldId id="1338" r:id="rId28"/>
    <p:sldId id="1335" r:id="rId29"/>
    <p:sldId id="1339" r:id="rId30"/>
    <p:sldId id="1341" r:id="rId31"/>
    <p:sldId id="1340" r:id="rId32"/>
    <p:sldId id="1343" r:id="rId33"/>
    <p:sldId id="1342" r:id="rId34"/>
    <p:sldId id="1344" r:id="rId35"/>
    <p:sldId id="1346" r:id="rId36"/>
    <p:sldId id="1345" r:id="rId37"/>
    <p:sldId id="1348" r:id="rId38"/>
    <p:sldId id="1349" r:id="rId39"/>
    <p:sldId id="1347" r:id="rId40"/>
    <p:sldId id="1351" r:id="rId41"/>
    <p:sldId id="1350" r:id="rId42"/>
    <p:sldId id="1353" r:id="rId43"/>
    <p:sldId id="1352" r:id="rId44"/>
    <p:sldId id="1276" r:id="rId45"/>
    <p:sldId id="1354" r:id="rId46"/>
    <p:sldId id="1355" r:id="rId47"/>
    <p:sldId id="1356" r:id="rId48"/>
    <p:sldId id="1358" r:id="rId49"/>
    <p:sldId id="1359" r:id="rId50"/>
    <p:sldId id="1360" r:id="rId51"/>
    <p:sldId id="1357" r:id="rId52"/>
    <p:sldId id="1362" r:id="rId53"/>
    <p:sldId id="1363" r:id="rId54"/>
    <p:sldId id="1364" r:id="rId55"/>
    <p:sldId id="1361" r:id="rId56"/>
    <p:sldId id="1290" r:id="rId57"/>
    <p:sldId id="1291" r:id="rId58"/>
    <p:sldId id="1366" r:id="rId59"/>
    <p:sldId id="1367" r:id="rId60"/>
    <p:sldId id="1368" r:id="rId61"/>
    <p:sldId id="1369" r:id="rId62"/>
    <p:sldId id="1370" r:id="rId63"/>
    <p:sldId id="1371" r:id="rId64"/>
    <p:sldId id="1304" r:id="rId65"/>
    <p:sldId id="1372" r:id="rId66"/>
    <p:sldId id="1374" r:id="rId67"/>
    <p:sldId id="1373" r:id="rId68"/>
    <p:sldId id="1375" r:id="rId69"/>
    <p:sldId id="1377" r:id="rId70"/>
    <p:sldId id="1376" r:id="rId71"/>
    <p:sldId id="1379" r:id="rId72"/>
    <p:sldId id="1380" r:id="rId73"/>
    <p:sldId id="1381" r:id="rId74"/>
    <p:sldId id="1382" r:id="rId75"/>
    <p:sldId id="1253" r:id="rId76"/>
    <p:sldId id="1383" r:id="rId77"/>
    <p:sldId id="1384" r:id="rId78"/>
    <p:sldId id="1385" r:id="rId79"/>
    <p:sldId id="1386" r:id="rId80"/>
    <p:sldId id="1387" r:id="rId81"/>
    <p:sldId id="1388" r:id="rId82"/>
    <p:sldId id="1389" r:id="rId83"/>
    <p:sldId id="1390" r:id="rId84"/>
    <p:sldId id="1391" r:id="rId85"/>
    <p:sldId id="1392" r:id="rId86"/>
    <p:sldId id="1393" r:id="rId87"/>
    <p:sldId id="1394" r:id="rId88"/>
    <p:sldId id="1395" r:id="rId89"/>
    <p:sldId id="1265" r:id="rId90"/>
    <p:sldId id="1268" r:id="rId91"/>
    <p:sldId id="1269" r:id="rId92"/>
    <p:sldId id="1396" r:id="rId93"/>
    <p:sldId id="1397" r:id="rId94"/>
    <p:sldId id="1271" r:id="rId95"/>
    <p:sldId id="1275" r:id="rId9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6821"/>
    <a:srgbClr val="D9709E"/>
    <a:srgbClr val="FFFFFF"/>
    <a:srgbClr val="FEE2D1"/>
    <a:srgbClr val="D3ECE9"/>
    <a:srgbClr val="E6E1EF"/>
    <a:srgbClr val="FF0000"/>
    <a:srgbClr val="8DC369"/>
    <a:srgbClr val="009900"/>
    <a:srgbClr val="6281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4" name="文本框 3"/>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高中英语 必修 第三册 </a:t>
            </a:r>
            <a:r>
              <a:rPr lang="en-US" altLang="zh-CN" sz="2000" baseline="0" smtClean="0">
                <a:solidFill>
                  <a:prstClr val="black"/>
                </a:solidFill>
                <a:latin typeface="楷体" panose="02010609060101010101" pitchFamily="49" charset="-122"/>
                <a:ea typeface="楷体" panose="02010609060101010101" pitchFamily="49" charset="-122"/>
              </a:rPr>
              <a:t>BSD</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266905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9</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LEARNING</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130;FounderCES"/>
          <p:cNvPicPr/>
          <p:nvPr/>
        </p:nvPicPr>
        <p:blipFill>
          <a:blip r:embed="rId2"/>
          <a:stretch>
            <a:fillRect/>
          </a:stretch>
        </p:blipFill>
        <p:spPr>
          <a:xfrm>
            <a:off x="403984" y="951850"/>
            <a:ext cx="1035050" cy="350520"/>
          </a:xfrm>
          <a:prstGeom prst="rect">
            <a:avLst/>
          </a:prstGeom>
        </p:spPr>
      </p:pic>
      <p:sp>
        <p:nvSpPr>
          <p:cNvPr id="4" name="圆角矩形 3"/>
          <p:cNvSpPr/>
          <p:nvPr/>
        </p:nvSpPr>
        <p:spPr bwMode="auto">
          <a:xfrm>
            <a:off x="360854" y="2722567"/>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reflection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反映；反射；映像；沉思；深思；思考</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 reflection on... </a:t>
            </a:r>
            <a:r>
              <a:rPr lang="zh-CN" altLang="zh-CN" sz="2400">
                <a:solidFill>
                  <a:srgbClr val="000000"/>
                </a:solidFill>
                <a:cs typeface="Times New Roman" panose="02020603050405020304" pitchFamily="18" charset="0"/>
              </a:rPr>
              <a:t>反映了</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on reflection </a:t>
            </a:r>
            <a:r>
              <a:rPr lang="zh-CN" altLang="zh-CN" sz="2400">
                <a:solidFill>
                  <a:srgbClr val="000000"/>
                </a:solidFill>
                <a:cs typeface="Times New Roman" panose="02020603050405020304" pitchFamily="18" charset="0"/>
              </a:rPr>
              <a:t>经再三思考</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reflective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沉思的，深思的；（</a:t>
            </a:r>
            <a:r>
              <a:rPr lang="zh-CN" altLang="zh-CN" sz="2400">
                <a:solidFill>
                  <a:srgbClr val="000000"/>
                </a:solidFill>
                <a:ea typeface="楷体" panose="02010609060101010101" pitchFamily="49" charset="-122"/>
                <a:cs typeface="Times New Roman" panose="02020603050405020304" pitchFamily="18" charset="0"/>
              </a:rPr>
              <a:t>指物体表面</a:t>
            </a:r>
            <a:r>
              <a:rPr lang="zh-CN" altLang="zh-CN" sz="2400">
                <a:solidFill>
                  <a:srgbClr val="000000"/>
                </a:solidFill>
                <a:cs typeface="Times New Roman" panose="02020603050405020304" pitchFamily="18" charset="0"/>
              </a:rPr>
              <a:t>）反光的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94606" y="2492896"/>
            <a:ext cx="2088232" cy="410579"/>
          </a:xfrm>
          <a:prstGeom prst="rect">
            <a:avLst/>
          </a:prstGeom>
        </p:spPr>
      </p:pic>
      <p:sp>
        <p:nvSpPr>
          <p:cNvPr id="6" name="内容占位符 5"/>
          <p:cNvSpPr>
            <a:spLocks noGrp="1"/>
          </p:cNvSpPr>
          <p:nvPr>
            <p:ph idx="1"/>
          </p:nvPr>
        </p:nvSpPr>
        <p:spPr>
          <a:xfrm>
            <a:off x="360854" y="764704"/>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reflect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sb/sth in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映出；反映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 on/upon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仔细想；考虑；反省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 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5108991"/>
            <a:ext cx="114858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Undoubtedly</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 increasing popularity of </a:t>
            </a:r>
            <a:r>
              <a:rPr lang="en-US" altLang="zh-CN" sz="2400" i="1">
                <a:solidFill>
                  <a:srgbClr val="000000"/>
                </a:solidFill>
                <a:cs typeface="Times New Roman" panose="02020603050405020304" pitchFamily="18" charset="0"/>
              </a:rPr>
              <a:t>Hanfu</a:t>
            </a:r>
            <a:r>
              <a:rPr lang="en-US" altLang="zh-CN" sz="2400">
                <a:solidFill>
                  <a:srgbClr val="000000"/>
                </a:solidFill>
                <a:cs typeface="Times New Roman" panose="02020603050405020304" pitchFamily="18" charset="0"/>
              </a:rPr>
              <a:t> is a reflection of Chinese cultural confidence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毫无疑问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汉服的日益流行是中国文化自信的一种反映。</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21754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69090"/>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Most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assume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human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brain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set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automatic</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means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itself</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大多数人认为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人类的大脑是自动运行的</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那意味着大脑是自己学习的</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assume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认为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假定</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假设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3308791"/>
            <a:ext cx="114932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So we think it is reasonable to assume they lived in these caves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regardless of the cold</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因此</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我们有理由认为他们不顾严寒</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就住在这些洞穴里。</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15567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130;FounderCES"/>
          <p:cNvPicPr/>
          <p:nvPr/>
        </p:nvPicPr>
        <p:blipFill>
          <a:blip r:embed="rId2"/>
          <a:stretch>
            <a:fillRect/>
          </a:stretch>
        </p:blipFill>
        <p:spPr>
          <a:xfrm>
            <a:off x="403984" y="951850"/>
            <a:ext cx="1035050" cy="350520"/>
          </a:xfrm>
          <a:prstGeom prst="rect">
            <a:avLst/>
          </a:prstGeom>
        </p:spPr>
      </p:pic>
      <p:sp>
        <p:nvSpPr>
          <p:cNvPr id="4" name="圆角矩形 3"/>
          <p:cNvSpPr/>
          <p:nvPr/>
        </p:nvSpPr>
        <p:spPr bwMode="auto">
          <a:xfrm>
            <a:off x="360854" y="2583958"/>
            <a:ext cx="11422984" cy="4013394"/>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assumption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假定；设想；担任；采取</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make an assumption </a:t>
            </a:r>
            <a:r>
              <a:rPr lang="zh-CN" altLang="zh-CN" sz="2400">
                <a:solidFill>
                  <a:srgbClr val="000000"/>
                </a:solidFill>
                <a:cs typeface="Times New Roman" panose="02020603050405020304" pitchFamily="18" charset="0"/>
              </a:rPr>
              <a:t>认为；假定</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on the assumption that... </a:t>
            </a:r>
            <a:r>
              <a:rPr lang="zh-CN" altLang="zh-CN" sz="2400">
                <a:solidFill>
                  <a:srgbClr val="000000"/>
                </a:solidFill>
                <a:cs typeface="Times New Roman" panose="02020603050405020304" pitchFamily="18" charset="0"/>
              </a:rPr>
              <a:t>假定</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assuming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自负的；傲慢的；过分自信的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assumed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假装的，假的；假定的，设想的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assuming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假设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引导条件状语从句</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It is assumed that... </a:t>
            </a:r>
            <a:r>
              <a:rPr lang="zh-CN" altLang="zh-CN" sz="2400">
                <a:solidFill>
                  <a:srgbClr val="000000"/>
                </a:solidFill>
                <a:cs typeface="Times New Roman" panose="02020603050405020304" pitchFamily="18" charset="0"/>
              </a:rPr>
              <a:t>人们认为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766614" y="2381554"/>
            <a:ext cx="2088232" cy="410579"/>
          </a:xfrm>
          <a:prstGeom prst="rect">
            <a:avLst/>
          </a:prstGeom>
        </p:spPr>
      </p:pic>
      <p:sp>
        <p:nvSpPr>
          <p:cNvPr id="6" name="内容占位符 5"/>
          <p:cNvSpPr>
            <a:spLocks noGrp="1"/>
          </p:cNvSpPr>
          <p:nvPr>
            <p:ph idx="1"/>
          </p:nvPr>
        </p:nvSpPr>
        <p:spPr>
          <a:xfrm>
            <a:off x="360854" y="764704"/>
            <a:ext cx="11485848" cy="64633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assume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sb/sth to 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认为某人（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1268760"/>
            <a:ext cx="114858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must assume him to be innocent until he is proved guilty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在他被证明有罪之前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我们必须假定他是无辜的。</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763773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generally assumed that stress is caused by too much work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一般认为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压力是由太多的工作造成的。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Assuming that you are right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make a great deal of money from the project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假设你是对的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我们将从这个项目中赚一大笔钱</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735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505960"/>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arguing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inner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voice</a:t>
            </a:r>
            <a:r>
              <a:rPr lang="zh-CN" altLang="zh-CN" sz="2400">
                <a:solidFill>
                  <a:srgbClr val="000000"/>
                </a:solidFill>
                <a:ea typeface="楷体" panose="02010609060101010101" pitchFamily="49" charset="-122"/>
                <a:cs typeface="Times New Roman" panose="02020603050405020304" pitchFamily="18" charset="0"/>
              </a:rPr>
              <a:t>与你内心的声音</a:t>
            </a:r>
            <a:r>
              <a:rPr lang="zh-CN" altLang="zh-CN" sz="2400" smtClean="0">
                <a:solidFill>
                  <a:srgbClr val="000000"/>
                </a:solidFill>
                <a:ea typeface="楷体" panose="02010609060101010101" pitchFamily="49" charset="-122"/>
                <a:cs typeface="Times New Roman" panose="02020603050405020304" pitchFamily="18" charset="0"/>
              </a:rPr>
              <a:t>争论</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argue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争论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争吵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8582" y="2272804"/>
            <a:ext cx="11324143"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Don’t argue with stubborn people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because they may change the fact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别和顽固的人争辩</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因为他们可能会窜改事实</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Do you ever argue with your family about/over which TV programme to watch</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你有没有和你的家人争论过要看哪个电视节目</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12153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130;FounderCES"/>
          <p:cNvPicPr/>
          <p:nvPr/>
        </p:nvPicPr>
        <p:blipFill>
          <a:blip r:embed="rId2"/>
          <a:stretch>
            <a:fillRect/>
          </a:stretch>
        </p:blipFill>
        <p:spPr>
          <a:xfrm>
            <a:off x="403984" y="951850"/>
            <a:ext cx="1035050" cy="350520"/>
          </a:xfrm>
          <a:prstGeom prst="rect">
            <a:avLst/>
          </a:prstGeom>
        </p:spPr>
      </p:pic>
      <p:sp>
        <p:nvSpPr>
          <p:cNvPr id="4" name="圆角矩形 3"/>
          <p:cNvSpPr/>
          <p:nvPr/>
        </p:nvSpPr>
        <p:spPr bwMode="auto">
          <a:xfrm>
            <a:off x="360854" y="4792235"/>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argument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争论；论据</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beyond argument</a:t>
            </a:r>
            <a:r>
              <a:rPr lang="zh-CN" altLang="zh-CN" sz="2400">
                <a:solidFill>
                  <a:srgbClr val="000000"/>
                </a:solidFill>
                <a:cs typeface="Times New Roman" panose="02020603050405020304" pitchFamily="18" charset="0"/>
              </a:rPr>
              <a:t>无可争论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It is beyond argument that... </a:t>
            </a:r>
            <a:r>
              <a:rPr lang="zh-CN" altLang="zh-CN" sz="2400">
                <a:solidFill>
                  <a:srgbClr val="000000"/>
                </a:solidFill>
                <a:cs typeface="Times New Roman" panose="02020603050405020304" pitchFamily="18" charset="0"/>
              </a:rPr>
              <a:t>无可争辩的是，不容争辩的是</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94606" y="4581128"/>
            <a:ext cx="2088232" cy="410579"/>
          </a:xfrm>
          <a:prstGeom prst="rect">
            <a:avLst/>
          </a:prstGeom>
        </p:spPr>
      </p:pic>
      <p:sp>
        <p:nvSpPr>
          <p:cNvPr id="6" name="内容占位符 5"/>
          <p:cNvSpPr>
            <a:spLocks noGrp="1"/>
          </p:cNvSpPr>
          <p:nvPr>
            <p:ph idx="1"/>
          </p:nvPr>
        </p:nvSpPr>
        <p:spPr>
          <a:xfrm>
            <a:off x="360854" y="738570"/>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argue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sb about/over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与某人争论某事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 for/against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 sb into/out of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说服某人做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不做某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03984" y="2344812"/>
            <a:ext cx="1144271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 argued for the right to strike but failed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他们主张罢工的权利</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但失败了。</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He was unhappy because many people argued against his plan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他很不高兴</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因为很多人都反对他的计划。</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He tries his best to argue his mother out of smoking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他竭力劝他母亲不要吸烟。</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30890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15517"/>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attempt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find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truth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heart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each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idea</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他们努力从每个观点最核心的地方找到真相</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196752"/>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attempt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努力</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尝试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企图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676976"/>
            <a:ext cx="11441871" cy="3416320"/>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attempted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distract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attention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from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truth</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他们企图分散人们对事实真相的注意力。</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attempted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climb</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hill</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他们尝试爬那座山。</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 attempted to go on with the work</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but they couldn’t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他们试图继续工作</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但做不到。</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 have attempted to convince him</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but in vain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我曾试图说服他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但都是徒牢。</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24359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5819"/>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attempt to do...</a:t>
            </a:r>
            <a:r>
              <a:rPr lang="zh-CN" altLang="zh-CN" sz="2400">
                <a:solidFill>
                  <a:srgbClr val="000000"/>
                </a:solidFill>
                <a:cs typeface="Times New Roman" panose="02020603050405020304" pitchFamily="18" charset="0"/>
              </a:rPr>
              <a:t>尝试（</a:t>
            </a:r>
            <a:r>
              <a:rPr lang="zh-CN" altLang="zh-CN" sz="2400">
                <a:solidFill>
                  <a:srgbClr val="000000"/>
                </a:solidFill>
                <a:ea typeface="楷体" panose="02010609060101010101" pitchFamily="49" charset="-122"/>
                <a:cs typeface="Times New Roman" panose="02020603050405020304" pitchFamily="18" charset="0"/>
              </a:rPr>
              <a:t>试图</a:t>
            </a:r>
            <a:r>
              <a:rPr lang="zh-CN" altLang="zh-CN" sz="2400">
                <a:solidFill>
                  <a:srgbClr val="000000"/>
                </a:solidFill>
                <a:cs typeface="Times New Roman" panose="02020603050405020304" pitchFamily="18" charset="0"/>
              </a:rPr>
              <a:t>）做</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make an attempt to do/</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at</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尝试做</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at the first attempt</a:t>
            </a:r>
            <a:r>
              <a:rPr lang="zh-CN" altLang="zh-CN" sz="2400">
                <a:solidFill>
                  <a:srgbClr val="000000"/>
                </a:solidFill>
                <a:cs typeface="Times New Roman" panose="02020603050405020304" pitchFamily="18" charset="0"/>
              </a:rPr>
              <a:t>第一次尝试</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attempted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未遂</a:t>
            </a:r>
            <a:r>
              <a:rPr lang="zh-CN" altLang="zh-CN" sz="2400" smtClean="0">
                <a:solidFill>
                  <a:srgbClr val="000000"/>
                </a:solidFill>
                <a:cs typeface="Times New Roman" panose="02020603050405020304" pitchFamily="18" charset="0"/>
              </a:rPr>
              <a:t>的</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908720"/>
            <a:ext cx="2088232" cy="410579"/>
          </a:xfrm>
          <a:prstGeom prst="rect">
            <a:avLst/>
          </a:prstGeom>
        </p:spPr>
      </p:pic>
    </p:spTree>
    <p:extLst>
      <p:ext uri="{BB962C8B-B14F-4D97-AF65-F5344CB8AC3E}">
        <p14:creationId xmlns:p14="http://schemas.microsoft.com/office/powerpoint/2010/main" val="3958449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65038"/>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So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someone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says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dinosaurs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still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exist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today</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think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about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believe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this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所以如果有人说恐龙今天仍然存在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想想他们为什么相信这一点</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exist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存在</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实际上有</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生存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876743"/>
            <a:ext cx="11441871"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problem only exists in your head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Jane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这个问题不过是你的想象</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简。</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 can’t exist on the money he’s earning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他们靠他挣的那点钱无法维持生活。</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61182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130;FounderCES"/>
          <p:cNvPicPr/>
          <p:nvPr/>
        </p:nvPicPr>
        <p:blipFill>
          <a:blip r:embed="rId2"/>
          <a:stretch>
            <a:fillRect/>
          </a:stretch>
        </p:blipFill>
        <p:spPr>
          <a:xfrm>
            <a:off x="403984" y="951850"/>
            <a:ext cx="1035050" cy="350520"/>
          </a:xfrm>
          <a:prstGeom prst="rect">
            <a:avLst/>
          </a:prstGeom>
        </p:spPr>
      </p:pic>
      <p:sp>
        <p:nvSpPr>
          <p:cNvPr id="4" name="圆角矩形 3"/>
          <p:cNvSpPr/>
          <p:nvPr/>
        </p:nvSpPr>
        <p:spPr bwMode="auto">
          <a:xfrm>
            <a:off x="360854" y="3652092"/>
            <a:ext cx="11422984" cy="2873252"/>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existence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存在；生存</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in existence </a:t>
            </a:r>
            <a:r>
              <a:rPr lang="zh-CN" altLang="zh-CN" sz="2400">
                <a:solidFill>
                  <a:srgbClr val="000000"/>
                </a:solidFill>
                <a:cs typeface="Times New Roman" panose="02020603050405020304" pitchFamily="18" charset="0"/>
              </a:rPr>
              <a:t>存在</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out of existence </a:t>
            </a:r>
            <a:r>
              <a:rPr lang="zh-CN" altLang="zh-CN" sz="2400">
                <a:solidFill>
                  <a:srgbClr val="000000"/>
                </a:solidFill>
                <a:cs typeface="Times New Roman" panose="02020603050405020304" pitchFamily="18" charset="0"/>
              </a:rPr>
              <a:t>消失</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come into existence </a:t>
            </a:r>
            <a:r>
              <a:rPr lang="zh-CN" altLang="zh-CN" sz="2400">
                <a:solidFill>
                  <a:srgbClr val="000000"/>
                </a:solidFill>
                <a:cs typeface="Times New Roman" panose="02020603050405020304" pitchFamily="18" charset="0"/>
              </a:rPr>
              <a:t>出现，产生</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bring into existence </a:t>
            </a:r>
            <a:r>
              <a:rPr lang="zh-CN" altLang="zh-CN" sz="2400">
                <a:solidFill>
                  <a:srgbClr val="000000"/>
                </a:solidFill>
                <a:cs typeface="Times New Roman" panose="02020603050405020304" pitchFamily="18" charset="0"/>
              </a:rPr>
              <a:t>使</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出现</a:t>
            </a:r>
            <a:r>
              <a:rPr lang="en-US" altLang="zh-CN" sz="2400">
                <a:solidFill>
                  <a:srgbClr val="000000"/>
                </a:solidFill>
                <a:cs typeface="Times New Roman" panose="02020603050405020304" pitchFamily="18" charset="0"/>
              </a:rPr>
              <a:t>/</a:t>
            </a:r>
            <a:r>
              <a:rPr lang="zh-CN" altLang="zh-CN" sz="2400" smtClean="0">
                <a:solidFill>
                  <a:srgbClr val="000000"/>
                </a:solidFill>
                <a:cs typeface="Times New Roman" panose="02020603050405020304" pitchFamily="18" charset="0"/>
              </a:rPr>
              <a:t>产生</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94606" y="3429000"/>
            <a:ext cx="2088232" cy="410579"/>
          </a:xfrm>
          <a:prstGeom prst="rect">
            <a:avLst/>
          </a:prstGeom>
        </p:spPr>
      </p:pic>
      <p:sp>
        <p:nvSpPr>
          <p:cNvPr id="6" name="内容占位符 5"/>
          <p:cNvSpPr>
            <a:spLocks noGrp="1"/>
          </p:cNvSpPr>
          <p:nvPr>
            <p:ph idx="1"/>
          </p:nvPr>
        </p:nvSpPr>
        <p:spPr>
          <a:xfrm>
            <a:off x="360854" y="692696"/>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exist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exist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 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exist...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this experience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realise that happiness does not exist in wealth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从这次经历中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我意识到幸福并不存在于财富中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2906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71530" y="733308"/>
            <a:ext cx="4464496" cy="504378"/>
          </a:xfrm>
          <a:prstGeom prst="rect">
            <a:avLst/>
          </a:prstGeom>
        </p:spPr>
      </p:pic>
      <p:pic>
        <p:nvPicPr>
          <p:cNvPr id="5" name="xb1.EPS" descr="id:2147487156;FounderCES"/>
          <p:cNvPicPr/>
          <p:nvPr/>
        </p:nvPicPr>
        <p:blipFill>
          <a:blip r:embed="rId3"/>
          <a:stretch>
            <a:fillRect/>
          </a:stretch>
        </p:blipFill>
        <p:spPr>
          <a:xfrm>
            <a:off x="378106" y="1980214"/>
            <a:ext cx="2133952" cy="410914"/>
          </a:xfrm>
          <a:prstGeom prst="rect">
            <a:avLst/>
          </a:prstGeom>
        </p:spPr>
      </p:pic>
      <p:sp>
        <p:nvSpPr>
          <p:cNvPr id="6" name="圆角矩形 5"/>
          <p:cNvSpPr/>
          <p:nvPr/>
        </p:nvSpPr>
        <p:spPr bwMode="auto">
          <a:xfrm>
            <a:off x="387524" y="3322026"/>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What</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approach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你学习它的方法是什么</a:t>
            </a:r>
            <a:r>
              <a:rPr lang="zh-CN" altLang="zh-CN" sz="2400" smtClean="0">
                <a:solidFill>
                  <a:srgbClr val="000000"/>
                </a:solidFill>
                <a:cs typeface="Times New Roman" panose="02020603050405020304" pitchFamily="18" charset="0"/>
              </a:rPr>
              <a:t>？</a:t>
            </a:r>
            <a:endParaRPr lang="en-US" altLang="zh-CN" sz="2400" kern="100"/>
          </a:p>
        </p:txBody>
      </p:sp>
      <p:grpSp>
        <p:nvGrpSpPr>
          <p:cNvPr id="7" name="组合 6"/>
          <p:cNvGrpSpPr/>
          <p:nvPr/>
        </p:nvGrpSpPr>
        <p:grpSpPr>
          <a:xfrm>
            <a:off x="555339" y="3068960"/>
            <a:ext cx="11151159" cy="598551"/>
            <a:chOff x="555339" y="1278285"/>
            <a:chExt cx="11151159" cy="598551"/>
          </a:xfrm>
        </p:grpSpPr>
        <p:pic>
          <p:nvPicPr>
            <p:cNvPr id="8"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4"/>
            <a:srcRect r="98192" b="-43246"/>
            <a:stretch/>
          </p:blipFill>
          <p:spPr>
            <a:xfrm>
              <a:off x="555339" y="1287810"/>
              <a:ext cx="130250" cy="589026"/>
            </a:xfrm>
            <a:prstGeom prst="rect">
              <a:avLst/>
            </a:prstGeom>
          </p:spPr>
        </p:pic>
      </p:grpSp>
      <p:pic>
        <p:nvPicPr>
          <p:cNvPr id="12" name="图片 11"/>
          <p:cNvPicPr>
            <a:picLocks noChangeAspect="1"/>
          </p:cNvPicPr>
          <p:nvPr/>
        </p:nvPicPr>
        <p:blipFill>
          <a:blip r:embed="rId5">
            <a:clrChange>
              <a:clrFrom>
                <a:srgbClr val="FFFFFF"/>
              </a:clrFrom>
              <a:clrTo>
                <a:srgbClr val="FFFFFF">
                  <a:alpha val="0"/>
                </a:srgbClr>
              </a:clrTo>
            </a:clrChange>
          </a:blip>
          <a:stretch>
            <a:fillRect/>
          </a:stretch>
        </p:blipFill>
        <p:spPr>
          <a:xfrm>
            <a:off x="432315" y="1340768"/>
            <a:ext cx="11495539" cy="557153"/>
          </a:xfrm>
          <a:prstGeom prst="rect">
            <a:avLst/>
          </a:prstGeom>
        </p:spPr>
      </p:pic>
      <p:sp>
        <p:nvSpPr>
          <p:cNvPr id="13" name="内容占位符 12"/>
          <p:cNvSpPr>
            <a:spLocks noGrp="1"/>
          </p:cNvSpPr>
          <p:nvPr>
            <p:ph idx="1"/>
          </p:nvPr>
        </p:nvSpPr>
        <p:spPr>
          <a:xfrm>
            <a:off x="360854" y="2422629"/>
            <a:ext cx="11485848" cy="64633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approach</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方法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临近</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靠近</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接近</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临近</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3933056"/>
            <a:ext cx="114858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need to develop a coordinated approach to the problem</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我们需要拿出解决这一问题的综合方案。</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school has decided to adopt a different approach to discipline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学校决定采取不同的纪律方法。</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872128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65038"/>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refuse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ignore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said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because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speaker/writer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他们拒绝学习或忽视所说的话</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因为他是演讲者或作者</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ignore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忽视</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置之不理</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不理会</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780928"/>
            <a:ext cx="11441871"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 made a suggestion but they chose to ignore it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我提了个建议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但他们不予理会。</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government had ignored his views on the subject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政府没有理睬他对这一问题的看法。</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870800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19827"/>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ignorant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对某事物</a:t>
            </a:r>
            <a:r>
              <a:rPr lang="zh-CN" altLang="zh-CN" sz="2400">
                <a:solidFill>
                  <a:srgbClr val="000000"/>
                </a:solidFill>
                <a:cs typeface="Times New Roman" panose="02020603050405020304" pitchFamily="18" charset="0"/>
              </a:rPr>
              <a:t>）不了解的；无知的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ignorant of/about sth </a:t>
            </a:r>
            <a:r>
              <a:rPr lang="zh-CN" altLang="zh-CN" sz="2400">
                <a:solidFill>
                  <a:srgbClr val="000000"/>
                </a:solidFill>
                <a:cs typeface="Times New Roman" panose="02020603050405020304" pitchFamily="18" charset="0"/>
              </a:rPr>
              <a:t>不知道</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没有意识到某事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ignorance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无知；愚昧；</a:t>
            </a:r>
            <a:r>
              <a:rPr lang="zh-CN" altLang="zh-CN" sz="2400" smtClean="0">
                <a:solidFill>
                  <a:srgbClr val="000000"/>
                </a:solidFill>
                <a:cs typeface="Times New Roman" panose="02020603050405020304" pitchFamily="18" charset="0"/>
              </a:rPr>
              <a:t>不知道</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908720"/>
            <a:ext cx="2088232" cy="410579"/>
          </a:xfrm>
          <a:prstGeom prst="rect">
            <a:avLst/>
          </a:prstGeom>
        </p:spPr>
      </p:pic>
    </p:spTree>
    <p:extLst>
      <p:ext uri="{BB962C8B-B14F-4D97-AF65-F5344CB8AC3E}">
        <p14:creationId xmlns:p14="http://schemas.microsoft.com/office/powerpoint/2010/main" val="1358114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87525"/>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Asking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questions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easiest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promote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active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问问题是促进主动学习的最简单的方法</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8676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promote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促进</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增进</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促销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推销</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晋升</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提升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8582" y="2876743"/>
            <a:ext cx="11324143"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By no means should we sacrifice environmental protection to promote economic growth</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我们决不能为了促进经济增长而牺牲环境保护。</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487958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19718"/>
            <a:ext cx="11422984" cy="1805226"/>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be promoted to ... </a:t>
            </a:r>
            <a:r>
              <a:rPr lang="zh-CN" altLang="zh-CN" sz="2400">
                <a:solidFill>
                  <a:srgbClr val="000000"/>
                </a:solidFill>
                <a:cs typeface="Times New Roman" panose="02020603050405020304" pitchFamily="18" charset="0"/>
              </a:rPr>
              <a:t>晋升为</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get promoted </a:t>
            </a:r>
            <a:r>
              <a:rPr lang="zh-CN" altLang="zh-CN" sz="2400">
                <a:solidFill>
                  <a:srgbClr val="000000"/>
                </a:solidFill>
                <a:cs typeface="Times New Roman" panose="02020603050405020304" pitchFamily="18" charset="0"/>
              </a:rPr>
              <a:t>升职</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promotion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推广，促进；提升，提拔；晋级；促销活动</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908720"/>
            <a:ext cx="2088232" cy="410579"/>
          </a:xfrm>
          <a:prstGeom prst="rect">
            <a:avLst/>
          </a:prstGeom>
        </p:spPr>
      </p:pic>
      <p:sp>
        <p:nvSpPr>
          <p:cNvPr id="2" name="矩形 1"/>
          <p:cNvSpPr/>
          <p:nvPr/>
        </p:nvSpPr>
        <p:spPr>
          <a:xfrm>
            <a:off x="360854" y="3014950"/>
            <a:ext cx="11422984"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There are a lot of skills to acquire if you want to get promoted and paid better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如果你想升职加薪</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还有不少技能要学。</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Because of his excellent performance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he was soon promoted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由于他的出色表现</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他很快就升职了。</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What are the prospects of promotion in this job</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做这份工作有多少晋升的机会</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39516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559533"/>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Active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learners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not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judge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based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first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impressions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personal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feelings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主动学习者不会根据第一印象或个人感受来判断人</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340768"/>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impression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印象</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感想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852936"/>
            <a:ext cx="11441871"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My first impression of him was that he was a kind and thoughtful young man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他给我的第一印象是</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他是一个和善且体贴入微的年轻人。</a:t>
            </a:r>
            <a:endParaRPr lang="zh-CN" altLang="zh-CN" sz="1050">
              <a:solidFill>
                <a:srgbClr val="000000"/>
              </a:solidFill>
              <a:cs typeface="Times New Roman" panose="02020603050405020304" pitchFamily="18" charset="0"/>
            </a:endParaRPr>
          </a:p>
        </p:txBody>
      </p:sp>
      <p:sp>
        <p:nvSpPr>
          <p:cNvPr id="9" name="矩形 8"/>
          <p:cNvSpPr/>
          <p:nvPr/>
        </p:nvSpPr>
        <p:spPr>
          <a:xfrm>
            <a:off x="360854" y="3933056"/>
            <a:ext cx="11485848" cy="1754326"/>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leave/make/create </a:t>
            </a:r>
            <a:r>
              <a:rPr lang="en-US" altLang="zh-CN" sz="2400">
                <a:solidFill>
                  <a:srgbClr val="000000"/>
                </a:solidFill>
                <a:cs typeface="Times New Roman" panose="02020603050405020304" pitchFamily="18" charset="0"/>
              </a:rPr>
              <a:t>a/an...impression on sb </a:t>
            </a:r>
            <a:r>
              <a:rPr lang="zh-CN" altLang="zh-CN" sz="2400">
                <a:solidFill>
                  <a:srgbClr val="000000"/>
                </a:solidFill>
                <a:cs typeface="Times New Roman" panose="02020603050405020304" pitchFamily="18" charset="0"/>
              </a:rPr>
              <a:t>给某人留下一个</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的印象</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Those beautiful paper-cutting works will surely make/leave an impression on you</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那些漂亮的剪纸作品一定会给你留下深刻的印象。</a:t>
            </a:r>
            <a:endParaRPr lang="zh-CN" altLang="zh-CN" sz="1050">
              <a:solidFill>
                <a:srgbClr val="000000"/>
              </a:solidFill>
              <a:cs typeface="Times New Roman" panose="02020603050405020304" pitchFamily="18" charset="0"/>
            </a:endParaRPr>
          </a:p>
        </p:txBody>
      </p:sp>
      <p:pic>
        <p:nvPicPr>
          <p:cNvPr id="10" name="TS8.eps" descr="id:2147488553;FounderCES"/>
          <p:cNvPicPr/>
          <p:nvPr/>
        </p:nvPicPr>
        <p:blipFill>
          <a:blip r:embed="rId3"/>
          <a:stretch>
            <a:fillRect/>
          </a:stretch>
        </p:blipFill>
        <p:spPr>
          <a:xfrm>
            <a:off x="478582" y="4175214"/>
            <a:ext cx="939800" cy="318770"/>
          </a:xfrm>
          <a:prstGeom prst="rect">
            <a:avLst/>
          </a:prstGeom>
        </p:spPr>
      </p:pic>
    </p:spTree>
    <p:extLst>
      <p:ext uri="{BB962C8B-B14F-4D97-AF65-F5344CB8AC3E}">
        <p14:creationId xmlns:p14="http://schemas.microsoft.com/office/powerpoint/2010/main" val="7640696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1803"/>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impress...on...</a:t>
            </a:r>
            <a:r>
              <a:rPr lang="zh-CN" altLang="zh-CN" sz="2400">
                <a:solidFill>
                  <a:srgbClr val="000000"/>
                </a:solidFill>
                <a:cs typeface="Times New Roman" panose="02020603050405020304" pitchFamily="18" charset="0"/>
              </a:rPr>
              <a:t>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印在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上</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impress sth on/upon sb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impress sb with sth </a:t>
            </a:r>
            <a:r>
              <a:rPr lang="zh-CN" altLang="zh-CN" sz="2400">
                <a:solidFill>
                  <a:srgbClr val="000000"/>
                </a:solidFill>
                <a:cs typeface="Times New Roman" panose="02020603050405020304" pitchFamily="18" charset="0"/>
              </a:rPr>
              <a:t>使某人牢记某事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impressed by/with...</a:t>
            </a:r>
            <a:r>
              <a:rPr lang="zh-CN" altLang="zh-CN" sz="2400">
                <a:solidFill>
                  <a:srgbClr val="000000"/>
                </a:solidFill>
                <a:cs typeface="Times New Roman" panose="02020603050405020304" pitchFamily="18" charset="0"/>
              </a:rPr>
              <a:t>对</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印象深刻</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impressive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给人深刻印象的；感人</a:t>
            </a:r>
            <a:r>
              <a:rPr lang="zh-CN" altLang="zh-CN" sz="2400" smtClean="0">
                <a:solidFill>
                  <a:srgbClr val="000000"/>
                </a:solidFill>
                <a:cs typeface="Times New Roman" panose="02020603050405020304" pitchFamily="18" charset="0"/>
              </a:rPr>
              <a:t>的</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764704"/>
            <a:ext cx="2088232" cy="410579"/>
          </a:xfrm>
          <a:prstGeom prst="rect">
            <a:avLst/>
          </a:prstGeom>
        </p:spPr>
      </p:pic>
      <p:sp>
        <p:nvSpPr>
          <p:cNvPr id="2" name="矩形 1"/>
          <p:cNvSpPr/>
          <p:nvPr/>
        </p:nvSpPr>
        <p:spPr>
          <a:xfrm>
            <a:off x="406574" y="3302982"/>
            <a:ext cx="11377264"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teacher impressed on/upon me the importance of immediate action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老师使我意识到立即采取行动的重要性。</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Father impressed on me the value of hard work</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父亲让我牢记了努力工作的价值。</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She was very impressive in the interview</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which made it possible for her to get the job</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她在面试中的表现令人印象深刻</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这使她有可能得到这份工作。</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6504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3.eps" descr="id:2147488165;FounderCES"/>
          <p:cNvPicPr/>
          <p:nvPr/>
        </p:nvPicPr>
        <p:blipFill>
          <a:blip r:embed="rId2"/>
          <a:stretch>
            <a:fillRect/>
          </a:stretch>
        </p:blipFill>
        <p:spPr>
          <a:xfrm>
            <a:off x="478582" y="836712"/>
            <a:ext cx="2340610" cy="449580"/>
          </a:xfrm>
          <a:prstGeom prst="rect">
            <a:avLst/>
          </a:prstGeom>
        </p:spPr>
      </p:pic>
      <p:sp>
        <p:nvSpPr>
          <p:cNvPr id="9" name="圆角矩形 8"/>
          <p:cNvSpPr/>
          <p:nvPr/>
        </p:nvSpPr>
        <p:spPr bwMode="auto">
          <a:xfrm>
            <a:off x="360444" y="2122885"/>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flexible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opinions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might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agreeing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speaker/writer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after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all</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灵活处理你的意见</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毕竟你最终可能会同意说话人</a:t>
            </a:r>
            <a:r>
              <a:rPr lang="en-US"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作者的观点</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10" name="组合 9"/>
          <p:cNvGrpSpPr/>
          <p:nvPr/>
        </p:nvGrpSpPr>
        <p:grpSpPr>
          <a:xfrm>
            <a:off x="502825" y="1916832"/>
            <a:ext cx="11151159" cy="598551"/>
            <a:chOff x="555339" y="1278285"/>
            <a:chExt cx="11151159" cy="598551"/>
          </a:xfrm>
        </p:grpSpPr>
        <p:pic>
          <p:nvPicPr>
            <p:cNvPr id="11"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12"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3"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4" name="内容占位符 3"/>
          <p:cNvSpPr>
            <a:spLocks noGrp="1"/>
          </p:cNvSpPr>
          <p:nvPr>
            <p:ph idx="1"/>
          </p:nvPr>
        </p:nvSpPr>
        <p:spPr>
          <a:xfrm>
            <a:off x="360854" y="1342509"/>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最后</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最终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444" y="3402866"/>
            <a:ext cx="11449272"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Lack of determination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he ended up achieving nothing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由于缺乏决心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结果他一无所获。</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conference ended up signing no agreement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这次会议最终没有签署任何协议。</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703452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1803"/>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end up doing sth </a:t>
            </a:r>
            <a:r>
              <a:rPr lang="zh-CN" altLang="zh-CN" sz="2400">
                <a:solidFill>
                  <a:srgbClr val="000000"/>
                </a:solidFill>
                <a:cs typeface="Times New Roman" panose="02020603050405020304" pitchFamily="18" charset="0"/>
              </a:rPr>
              <a:t>以做某事而告终</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end up with sth </a:t>
            </a:r>
            <a:r>
              <a:rPr lang="zh-CN" altLang="zh-CN" sz="2400">
                <a:solidFill>
                  <a:srgbClr val="000000"/>
                </a:solidFill>
                <a:cs typeface="Times New Roman" panose="02020603050405020304" pitchFamily="18" charset="0"/>
              </a:rPr>
              <a:t>以做某事而告终　</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end up as </a:t>
            </a:r>
            <a:r>
              <a:rPr lang="zh-CN" altLang="zh-CN" sz="2400">
                <a:solidFill>
                  <a:srgbClr val="000000"/>
                </a:solidFill>
                <a:cs typeface="Times New Roman" panose="02020603050405020304" pitchFamily="18" charset="0"/>
              </a:rPr>
              <a:t>最终成为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end up</a:t>
            </a:r>
            <a:r>
              <a:rPr lang="zh-CN" altLang="zh-CN" sz="2400">
                <a:solidFill>
                  <a:srgbClr val="000000"/>
                </a:solidFill>
                <a:cs typeface="Times New Roman" panose="02020603050405020304" pitchFamily="18" charset="0"/>
              </a:rPr>
              <a:t>＋形容词</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介词短语 最终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764704"/>
            <a:ext cx="2088232" cy="410579"/>
          </a:xfrm>
          <a:prstGeom prst="rect">
            <a:avLst/>
          </a:prstGeom>
        </p:spPr>
      </p:pic>
    </p:spTree>
    <p:extLst>
      <p:ext uri="{BB962C8B-B14F-4D97-AF65-F5344CB8AC3E}">
        <p14:creationId xmlns:p14="http://schemas.microsoft.com/office/powerpoint/2010/main" val="664183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56222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don’t know what you 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might end up getting something you don’t want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如果你不知道自己想要什么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到头来你可能得非所愿。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ended up with the first prize in the English speech contest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幸运的是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我最后在英语演讲比赛中获得了一等奖。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started out to study French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ended up as an English translator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他一开始学法语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但后来成了一名英语翻译家。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carries on driving like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 end up dead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如果他继续那样开车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他最终会死的。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go on like this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you’ll end up in prison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如果你继续这样下去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你最终就会被关进监狱</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3882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394663"/>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answers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further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learning</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very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working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questions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help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achieve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higher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level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understanding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about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topic</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答案将引导你进一步学习</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而问题的解决将帮助你对这个话题有更高层次的理解</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196752"/>
            <a:ext cx="11151159" cy="494670"/>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制定出</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锻炼身体</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做运动</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计算出</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弄懂某事物</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进展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3429000"/>
            <a:ext cx="114858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To work out a plan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one has to start with investigation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制定计划要从调研入手。</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price per pound works out at </a:t>
            </a:r>
            <a:r>
              <a:rPr lang="zh-CN" altLang="zh-CN" sz="2400">
                <a:solidFill>
                  <a:srgbClr val="000000"/>
                </a:solidFill>
                <a:latin typeface="华文行楷" panose="02010800040101010101" pitchFamily="2" charset="-122"/>
                <a:ea typeface="华文行楷" panose="0201080004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20</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每磅价格合计</a:t>
            </a: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20</a:t>
            </a:r>
            <a:r>
              <a:rPr lang="zh-CN" altLang="zh-CN" sz="2400">
                <a:solidFill>
                  <a:srgbClr val="000000"/>
                </a:solidFill>
                <a:ea typeface="楷体" panose="02010609060101010101" pitchFamily="49" charset="-122"/>
                <a:cs typeface="Times New Roman" panose="02020603050405020304" pitchFamily="18" charset="0"/>
              </a:rPr>
              <a:t>英镑。</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53052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6" name="内容占位符 5"/>
          <p:cNvSpPr>
            <a:spLocks noGrp="1"/>
          </p:cNvSpPr>
          <p:nvPr>
            <p:ph idx="1"/>
          </p:nvPr>
        </p:nvSpPr>
        <p:spPr>
          <a:xfrm>
            <a:off x="369998" y="764704"/>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 of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某事的来临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an/the approach to...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an/the approach to doing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 sb/sth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靠近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接近某人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approaching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0653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93789"/>
            <a:ext cx="11422984"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work at </a:t>
            </a:r>
            <a:r>
              <a:rPr lang="zh-CN" altLang="zh-CN" sz="2400">
                <a:solidFill>
                  <a:srgbClr val="000000"/>
                </a:solidFill>
                <a:cs typeface="Times New Roman" panose="02020603050405020304" pitchFamily="18" charset="0"/>
              </a:rPr>
              <a:t>从事；致力于，钻研</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for </a:t>
            </a:r>
            <a:r>
              <a:rPr lang="zh-CN" altLang="zh-CN" sz="2400">
                <a:solidFill>
                  <a:srgbClr val="000000"/>
                </a:solidFill>
                <a:cs typeface="Times New Roman" panose="02020603050405020304" pitchFamily="18" charset="0"/>
              </a:rPr>
              <a:t>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工作，为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做事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off </a:t>
            </a:r>
            <a:r>
              <a:rPr lang="zh-CN" altLang="zh-CN" sz="2400">
                <a:solidFill>
                  <a:srgbClr val="000000"/>
                </a:solidFill>
                <a:cs typeface="Times New Roman" panose="02020603050405020304" pitchFamily="18" charset="0"/>
              </a:rPr>
              <a:t>除去；解除</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on </a:t>
            </a:r>
            <a:r>
              <a:rPr lang="zh-CN" altLang="zh-CN" sz="2400">
                <a:solidFill>
                  <a:srgbClr val="000000"/>
                </a:solidFill>
                <a:cs typeface="Times New Roman" panose="02020603050405020304" pitchFamily="18" charset="0"/>
              </a:rPr>
              <a:t>继续工作；影响；从事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over </a:t>
            </a:r>
            <a:r>
              <a:rPr lang="zh-CN" altLang="zh-CN" sz="2400">
                <a:solidFill>
                  <a:srgbClr val="000000"/>
                </a:solidFill>
                <a:cs typeface="Times New Roman" panose="02020603050405020304" pitchFamily="18" charset="0"/>
              </a:rPr>
              <a:t>检查；研究</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with </a:t>
            </a:r>
            <a:r>
              <a:rPr lang="zh-CN" altLang="zh-CN" sz="2400">
                <a:solidFill>
                  <a:srgbClr val="000000"/>
                </a:solidFill>
                <a:cs typeface="Times New Roman" panose="02020603050405020304" pitchFamily="18" charset="0"/>
              </a:rPr>
              <a:t>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共事，与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合作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766614" y="764704"/>
            <a:ext cx="2088232" cy="410579"/>
          </a:xfrm>
          <a:prstGeom prst="rect">
            <a:avLst/>
          </a:prstGeom>
        </p:spPr>
      </p:pic>
      <p:sp>
        <p:nvSpPr>
          <p:cNvPr id="2" name="矩形 1"/>
          <p:cNvSpPr/>
          <p:nvPr/>
        </p:nvSpPr>
        <p:spPr>
          <a:xfrm>
            <a:off x="360854" y="4627002"/>
            <a:ext cx="11494992"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He is working on writing after retirement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退休后他一直从事写作。</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should work hard at all the subjects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especially maths and English</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我们应该努力学学习所有功课</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尤其是数学和英语。</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520291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69090"/>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Even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idea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sounds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entirely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unlikely</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aspect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based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truth</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即使一个想法听起来完全不可能</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其中也可能它的某个方面是基于事实的</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based</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a:solidFill>
                  <a:srgbClr val="D9709E"/>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根据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3356992"/>
            <a:ext cx="114858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Your grade will be based on four papers and a final exam</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你的成绩将根据四篇论文和期末考试决定。</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416422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5819"/>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base...on/upon...</a:t>
            </a:r>
            <a:r>
              <a:rPr lang="zh-CN" altLang="zh-CN" sz="2400">
                <a:solidFill>
                  <a:srgbClr val="000000"/>
                </a:solidFill>
                <a:cs typeface="Times New Roman" panose="02020603050405020304" pitchFamily="18" charset="0"/>
              </a:rPr>
              <a:t>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建立在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上；以</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为根据</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basis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原因，缘由；基准，准则；方式；基础</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on the basis of</a:t>
            </a:r>
            <a:r>
              <a:rPr lang="zh-CN" altLang="zh-CN" sz="2400">
                <a:solidFill>
                  <a:srgbClr val="000000"/>
                </a:solidFill>
                <a:cs typeface="Times New Roman" panose="02020603050405020304" pitchFamily="18" charset="0"/>
              </a:rPr>
              <a:t>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的基础上</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basic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基本的；基础的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908720"/>
            <a:ext cx="2088232" cy="410579"/>
          </a:xfrm>
          <a:prstGeom prst="rect">
            <a:avLst/>
          </a:prstGeom>
        </p:spPr>
      </p:pic>
    </p:spTree>
    <p:extLst>
      <p:ext uri="{BB962C8B-B14F-4D97-AF65-F5344CB8AC3E}">
        <p14:creationId xmlns:p14="http://schemas.microsoft.com/office/powerpoint/2010/main" val="3368216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should always base his opinions on facts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一个人应该总是把自己的观点建立在事实之上。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Based on a true story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movie moved a large audience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这部电影根据真实故事改编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吸引了大批观众。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 action on the basis of such fragmentary evidence would be foolish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基于如此不完整的证据采取的任何行动都是愚蠢的。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Freedom of expression is a basic human right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言论自由是基本的人权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1276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577968"/>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short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not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stop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curious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总而言之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千万不要停止好奇</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340768"/>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short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总而言之</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简单地说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3" y="2274838"/>
            <a:ext cx="11449271"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In short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 didn’t like the film at all</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总而言之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我一点儿也不喜欢这部电影。</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In short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God helps those who help themselves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总之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天助自助者。</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14616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33658"/>
            <a:ext cx="11422984" cy="4655582"/>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short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短的，矮的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short of... </a:t>
            </a:r>
            <a:r>
              <a:rPr lang="zh-CN" altLang="zh-CN" sz="2400">
                <a:solidFill>
                  <a:srgbClr val="000000"/>
                </a:solidFill>
                <a:cs typeface="Times New Roman" panose="02020603050405020304" pitchFamily="18" charset="0"/>
              </a:rPr>
              <a:t>缺乏</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，短缺</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short for </a:t>
            </a:r>
            <a:r>
              <a:rPr lang="zh-CN" altLang="zh-CN" sz="2400">
                <a:solidFill>
                  <a:srgbClr val="000000"/>
                </a:solidFill>
                <a:cs typeface="Times New Roman" panose="02020603050405020304" pitchFamily="18" charset="0"/>
              </a:rPr>
              <a:t>是</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的缩写</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shortly </a:t>
            </a:r>
            <a:r>
              <a:rPr lang="en-US" altLang="zh-CN" sz="2400" i="1">
                <a:solidFill>
                  <a:srgbClr val="000000"/>
                </a:solidFill>
                <a:cs typeface="Times New Roman" panose="02020603050405020304" pitchFamily="18" charset="0"/>
              </a:rPr>
              <a:t>adv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不多时，不久</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shortly after... </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之后不久</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shortage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不足，缺少，短缺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 shortage of... </a:t>
            </a:r>
            <a:r>
              <a:rPr lang="zh-CN" altLang="zh-CN" sz="2400">
                <a:solidFill>
                  <a:srgbClr val="000000"/>
                </a:solidFill>
                <a:cs typeface="Times New Roman" panose="02020603050405020304" pitchFamily="18" charset="0"/>
              </a:rPr>
              <a:t>缺乏</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4</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shorten </a:t>
            </a:r>
            <a:r>
              <a:rPr lang="en-US" altLang="zh-CN" sz="2400" i="1">
                <a:solidFill>
                  <a:srgbClr val="000000"/>
                </a:solidFill>
                <a:cs typeface="Times New Roman" panose="02020603050405020304" pitchFamily="18" charset="0"/>
              </a:rPr>
              <a:t>vt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&amp; </a:t>
            </a:r>
            <a:r>
              <a:rPr lang="en-US" altLang="zh-CN" sz="2400" i="1">
                <a:solidFill>
                  <a:srgbClr val="000000"/>
                </a:solidFill>
                <a:cs typeface="Times New Roman" panose="02020603050405020304" pitchFamily="18" charset="0"/>
              </a:rPr>
              <a:t>vi</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缩短，变短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766614" y="764704"/>
            <a:ext cx="2088232" cy="410579"/>
          </a:xfrm>
          <a:prstGeom prst="rect">
            <a:avLst/>
          </a:prstGeom>
        </p:spPr>
      </p:pic>
    </p:spTree>
    <p:extLst>
      <p:ext uri="{BB962C8B-B14F-4D97-AF65-F5344CB8AC3E}">
        <p14:creationId xmlns:p14="http://schemas.microsoft.com/office/powerpoint/2010/main" val="386682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short </a:t>
            </a:r>
            <a:r>
              <a:rPr lang="en-US" altLang="zh-CN" b="1" u="sng">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cash after the collapse of his business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他生意倒闭后现金短缺。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UNESCO is short </a:t>
            </a:r>
            <a:r>
              <a:rPr lang="en-US" altLang="zh-CN" b="1" u="sng">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United Nations Educational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 and Cultural Organization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UNESCO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是联合国教育、科学及文化组织的缩写。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there is a shortage of any product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price of that product will go up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如果任何产品短缺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该产品的价格就会上涨。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November the temperatures drop and the days shorten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十一月气温下降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白天变短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3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256;FounderCES"/>
          <p:cNvPicPr/>
          <p:nvPr/>
        </p:nvPicPr>
        <p:blipFill>
          <a:blip r:embed="rId2"/>
          <a:stretch>
            <a:fillRect/>
          </a:stretch>
        </p:blipFill>
        <p:spPr>
          <a:xfrm>
            <a:off x="390047" y="836712"/>
            <a:ext cx="2332990" cy="449580"/>
          </a:xfrm>
          <a:prstGeom prst="rect">
            <a:avLst/>
          </a:prstGeom>
        </p:spPr>
      </p:pic>
      <p:sp>
        <p:nvSpPr>
          <p:cNvPr id="4" name="圆角矩形 3"/>
          <p:cNvSpPr/>
          <p:nvPr/>
        </p:nvSpPr>
        <p:spPr bwMode="auto">
          <a:xfrm>
            <a:off x="360854" y="1419220"/>
            <a:ext cx="11494992" cy="121769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❶</a:t>
            </a:r>
            <a:r>
              <a:rPr lang="en-US" altLang="zh-CN" sz="2400">
                <a:solidFill>
                  <a:srgbClr val="000000"/>
                </a:solidFill>
                <a:cs typeface="Times New Roman" panose="02020603050405020304" pitchFamily="18" charset="0"/>
              </a:rPr>
              <a:t>Be flexible in your opinions </a:t>
            </a:r>
            <a:r>
              <a:rPr lang="en-US" altLang="zh-CN" sz="2400">
                <a:solidFill>
                  <a:srgbClr val="F08100"/>
                </a:solidFill>
                <a:cs typeface="Times New Roman" panose="02020603050405020304" pitchFamily="18" charset="0"/>
              </a:rPr>
              <a:t>and</a:t>
            </a:r>
            <a:r>
              <a:rPr lang="en-US" altLang="zh-CN" sz="2400">
                <a:solidFill>
                  <a:srgbClr val="000000"/>
                </a:solidFill>
                <a:cs typeface="Times New Roman" panose="02020603050405020304" pitchFamily="18" charset="0"/>
              </a:rPr>
              <a:t> you might end up agreeing with the speaker/writer after all</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灵活处理你的意见</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毕竟你最终可能会同意说话人</a:t>
            </a:r>
            <a:r>
              <a:rPr lang="en-US"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作者的观点</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7" name="内容占位符 6"/>
          <p:cNvSpPr>
            <a:spLocks noGrp="1"/>
          </p:cNvSpPr>
          <p:nvPr>
            <p:ph idx="1"/>
          </p:nvPr>
        </p:nvSpPr>
        <p:spPr>
          <a:xfrm>
            <a:off x="360854" y="2638653"/>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祈使句＋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＋陈述句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句式。祈使句相当于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引导的条件状语从句。如：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to understand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 will keep away from a world full of sadness and disappointment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学会理解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你就会远离满是悲伤和失望的世界。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more effort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 will succeed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如果你再努力些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你就会成功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13.eps" descr="id:2147488637;FounderCES"/>
          <p:cNvPicPr/>
          <p:nvPr/>
        </p:nvPicPr>
        <p:blipFill>
          <a:blip r:embed="rId3"/>
          <a:stretch>
            <a:fillRect/>
          </a:stretch>
        </p:blipFill>
        <p:spPr>
          <a:xfrm>
            <a:off x="360854" y="2852936"/>
            <a:ext cx="971550" cy="329565"/>
          </a:xfrm>
          <a:prstGeom prst="rect">
            <a:avLst/>
          </a:prstGeom>
        </p:spPr>
      </p:pic>
    </p:spTree>
    <p:extLst>
      <p:ext uri="{BB962C8B-B14F-4D97-AF65-F5344CB8AC3E}">
        <p14:creationId xmlns:p14="http://schemas.microsoft.com/office/powerpoint/2010/main" val="23357439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73992"/>
            <a:ext cx="11422984" cy="261282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endParaRPr lang="en-US" altLang="zh-CN" sz="1000" smtClean="0">
              <a:solidFill>
                <a:srgbClr val="000000"/>
              </a:solidFill>
              <a:cs typeface="Times New Roman" panose="02020603050405020304" pitchFamily="18" charset="0"/>
            </a:endParaRPr>
          </a:p>
          <a:p>
            <a:pPr algn="just">
              <a:lnSpc>
                <a:spcPct val="150000"/>
              </a:lnSpc>
              <a:spcAft>
                <a:spcPts val="0"/>
              </a:spcAft>
            </a:pPr>
            <a:r>
              <a:rPr lang="en-US" altLang="zh-CN" sz="2400" smtClean="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祈使句＋</a:t>
            </a:r>
            <a:r>
              <a:rPr lang="en-US" altLang="zh-CN" sz="2400">
                <a:solidFill>
                  <a:srgbClr val="000000"/>
                </a:solidFill>
                <a:cs typeface="Times New Roman" panose="02020603050405020304" pitchFamily="18" charset="0"/>
              </a:rPr>
              <a:t>and</a:t>
            </a:r>
            <a:r>
              <a:rPr lang="zh-CN" altLang="zh-CN" sz="2400">
                <a:solidFill>
                  <a:srgbClr val="000000"/>
                </a:solidFill>
                <a:cs typeface="Times New Roman" panose="02020603050405020304" pitchFamily="18" charset="0"/>
              </a:rPr>
              <a:t>＋陈述句</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表示祈使句与后面的句子是顺承关系。</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spc="-100">
                <a:solidFill>
                  <a:srgbClr val="000000"/>
                </a:solidFill>
                <a:cs typeface="Times New Roman" panose="02020603050405020304" pitchFamily="18" charset="0"/>
              </a:rPr>
              <a:t>2</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祈使句＋</a:t>
            </a:r>
            <a:r>
              <a:rPr lang="en-US" altLang="zh-CN" sz="2400" spc="-100">
                <a:solidFill>
                  <a:srgbClr val="000000"/>
                </a:solidFill>
                <a:cs typeface="Times New Roman" panose="02020603050405020304" pitchFamily="18" charset="0"/>
              </a:rPr>
              <a:t>or/or else/otherwise</a:t>
            </a:r>
            <a:r>
              <a:rPr lang="zh-CN" altLang="zh-CN" sz="2400" spc="-100">
                <a:solidFill>
                  <a:srgbClr val="000000"/>
                </a:solidFill>
                <a:cs typeface="Times New Roman" panose="02020603050405020304" pitchFamily="18" charset="0"/>
              </a:rPr>
              <a:t>＋陈述句</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相当于</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if</a:t>
            </a:r>
            <a:r>
              <a:rPr lang="zh-CN" altLang="zh-CN" sz="2400" spc="-100">
                <a:solidFill>
                  <a:srgbClr val="000000"/>
                </a:solidFill>
                <a:cs typeface="Times New Roman" panose="02020603050405020304" pitchFamily="18" charset="0"/>
              </a:rPr>
              <a:t>＋否定条件状语从句＋主句</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a:t>
            </a:r>
            <a:endParaRPr lang="zh-CN" altLang="zh-CN" sz="1050" spc="-10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名词词组＋</a:t>
            </a:r>
            <a:r>
              <a:rPr lang="en-US" altLang="zh-CN" sz="2400">
                <a:solidFill>
                  <a:srgbClr val="000000"/>
                </a:solidFill>
                <a:cs typeface="Times New Roman" panose="02020603050405020304" pitchFamily="18" charset="0"/>
              </a:rPr>
              <a:t>and</a:t>
            </a:r>
            <a:r>
              <a:rPr lang="zh-CN" altLang="zh-CN" sz="2400">
                <a:solidFill>
                  <a:srgbClr val="000000"/>
                </a:solidFill>
                <a:cs typeface="Times New Roman" panose="02020603050405020304" pitchFamily="18" charset="0"/>
              </a:rPr>
              <a:t>＋陈述句</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也有上述句式功能，名词词组中常含有</a:t>
            </a:r>
            <a:r>
              <a:rPr lang="en-US" altLang="zh-CN" sz="2400">
                <a:solidFill>
                  <a:srgbClr val="000000"/>
                </a:solidFill>
                <a:cs typeface="Times New Roman" panose="02020603050405020304" pitchFamily="18" charset="0"/>
              </a:rPr>
              <a:t>more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another</a:t>
            </a:r>
            <a:r>
              <a:rPr lang="zh-CN" altLang="zh-CN" sz="2400">
                <a:solidFill>
                  <a:srgbClr val="000000"/>
                </a:solidFill>
                <a:cs typeface="Times New Roman" panose="02020603050405020304" pitchFamily="18" charset="0"/>
              </a:rPr>
              <a:t>等词</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27365849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attempt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 will make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再试一次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你就会成功的。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Hurry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we’ll be late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don’t hurry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be late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否则我们会迟到的。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regular exercise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you’ll keep fit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take regular exercise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you’ll keep fit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定期锻炼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你就能保持健康。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 to the teacher carefully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you can’t catch what he is saying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仔细听老师讲课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否则你就听不懂他在说什么了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3340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易混辨析.eps" descr="id:2147488081;FounderCES"/>
          <p:cNvPicPr/>
          <p:nvPr/>
        </p:nvPicPr>
        <p:blipFill>
          <a:blip r:embed="rId2"/>
          <a:stretch>
            <a:fillRect/>
          </a:stretch>
        </p:blipFill>
        <p:spPr>
          <a:xfrm>
            <a:off x="428381" y="871216"/>
            <a:ext cx="1931035" cy="449580"/>
          </a:xfrm>
          <a:prstGeom prst="rect">
            <a:avLst/>
          </a:prstGeom>
        </p:spPr>
      </p:pic>
      <p:sp>
        <p:nvSpPr>
          <p:cNvPr id="4" name="内容占位符 3"/>
          <p:cNvSpPr>
            <a:spLocks noGrp="1"/>
          </p:cNvSpPr>
          <p:nvPr>
            <p:ph idx="1"/>
          </p:nvPr>
        </p:nvSpPr>
        <p:spPr>
          <a:xfrm>
            <a:off x="360854" y="764704"/>
            <a:ext cx="11485848" cy="57996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approach/way/method/means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458639341"/>
              </p:ext>
            </p:extLst>
          </p:nvPr>
        </p:nvGraphicFramePr>
        <p:xfrm>
          <a:off x="334566" y="1484784"/>
          <a:ext cx="11449272" cy="4937760"/>
        </p:xfrm>
        <a:graphic>
          <a:graphicData uri="http://schemas.openxmlformats.org/drawingml/2006/table">
            <a:tbl>
              <a:tblPr firstRow="1" firstCol="1" bandRow="1"/>
              <a:tblGrid>
                <a:gridCol w="1657132">
                  <a:extLst>
                    <a:ext uri="{9D8B030D-6E8A-4147-A177-3AD203B41FA5}">
                      <a16:colId xmlns:a16="http://schemas.microsoft.com/office/drawing/2014/main" val="854360348"/>
                    </a:ext>
                  </a:extLst>
                </a:gridCol>
                <a:gridCol w="9792140">
                  <a:extLst>
                    <a:ext uri="{9D8B030D-6E8A-4147-A177-3AD203B41FA5}">
                      <a16:colId xmlns:a16="http://schemas.microsoft.com/office/drawing/2014/main" val="3595979640"/>
                    </a:ext>
                  </a:extLst>
                </a:gridCol>
              </a:tblGrid>
              <a:tr h="30403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3561563544"/>
                  </a:ext>
                </a:extLst>
              </a:tr>
              <a:tr h="60806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approach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指待人接物或思考问题的方法。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常用搭配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approach</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254997772"/>
                  </a:ext>
                </a:extLst>
              </a:tr>
              <a:tr h="60806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日常用语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指用于处理任何事物的方法。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常用搭配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do/of</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087947173"/>
                  </a:ext>
                </a:extLst>
              </a:tr>
              <a:tr h="60806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method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指有条理、系统的方法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特别指新的办法。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常用搭配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method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of/for</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method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384427197"/>
                  </a:ext>
                </a:extLst>
              </a:tr>
              <a:tr h="60806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means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单复数同形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指实现目的的手段。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常用搭配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means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by</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means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698527511"/>
                  </a:ext>
                </a:extLst>
              </a:tr>
            </a:tbl>
          </a:graphicData>
        </a:graphic>
      </p:graphicFrame>
    </p:spTree>
    <p:extLst>
      <p:ext uri="{BB962C8B-B14F-4D97-AF65-F5344CB8AC3E}">
        <p14:creationId xmlns:p14="http://schemas.microsoft.com/office/powerpoint/2010/main" val="30252607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圆角矩形 3"/>
              <p:cNvSpPr/>
              <p:nvPr/>
            </p:nvSpPr>
            <p:spPr bwMode="auto">
              <a:xfrm>
                <a:off x="360854" y="791604"/>
                <a:ext cx="11494992" cy="3104296"/>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❷</a:t>
                </a:r>
                <a:r>
                  <a:rPr lang="en-US" altLang="zh-CN" sz="2400">
                    <a:solidFill>
                      <a:srgbClr val="000000"/>
                    </a:solidFill>
                    <a:cs typeface="Times New Roman" panose="02020603050405020304" pitchFamily="18" charset="0"/>
                  </a:rPr>
                  <a:t>If you try to find out the source of an idea</a:t>
                </a:r>
                <a:r>
                  <a:rPr lang="zh-CN" altLang="zh-CN" sz="2400">
                    <a:solidFill>
                      <a:srgbClr val="000000"/>
                    </a:solidFill>
                    <a:cs typeface="Times New Roman" panose="02020603050405020304" pitchFamily="18" charset="0"/>
                  </a:rPr>
                  <a:t>，</a:t>
                </a:r>
                <a:r>
                  <a:rPr lang="en-US" altLang="zh-CN" sz="2400" u="sng">
                    <a:solidFill>
                      <a:srgbClr val="F38928"/>
                    </a:solidFill>
                    <a:uFill>
                      <a:solidFill>
                        <a:srgbClr val="FD700A"/>
                      </a:solidFill>
                    </a:uFill>
                    <a:cs typeface="Times New Roman" panose="02020603050405020304" pitchFamily="18" charset="0"/>
                  </a:rPr>
                  <a:t>no</a:t>
                </a:r>
                <a:endParaRPr lang="zh-CN" altLang="zh-CN" sz="1050">
                  <a:solidFill>
                    <a:srgbClr val="000000"/>
                  </a:solidFill>
                  <a:cs typeface="Times New Roman" panose="02020603050405020304" pitchFamily="18" charset="0"/>
                </a:endParaRPr>
              </a:p>
              <a:p>
                <a:pPr algn="just">
                  <a:lnSpc>
                    <a:spcPct val="150000"/>
                  </a:lnSpc>
                  <a:spcAft>
                    <a:spcPts val="0"/>
                  </a:spcAft>
                </a:pPr>
                <a14:m>
                  <m:oMath xmlns:m="http://schemas.openxmlformats.org/officeDocument/2006/math">
                    <m:limLow>
                      <m:limLow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F38928"/>
                                </a:solidFill>
                                <a:latin typeface="Cambria Math" panose="02040503050406030204" pitchFamily="18" charset="0"/>
                                <a:cs typeface="Times New Roman" panose="02020603050405020304" pitchFamily="18" charset="0"/>
                              </a:rPr>
                              <m:t>𝐦𝐚𝐭𝐭𝐞𝐫</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𝐡𝐨𝐰</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𝐜𝐫𝐚𝐳𝐲</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𝐢𝐭</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𝐬𝐞𝐞𝐦𝐬</m:t>
                            </m:r>
                          </m:e>
                        </m:bar>
                      </m:e>
                      <m:lim>
                        <m:r>
                          <m:rPr>
                            <m:nor/>
                          </m:rPr>
                          <a:rPr lang="zh-CN" altLang="zh-CN" sz="2400">
                            <a:solidFill>
                              <a:srgbClr val="F38928"/>
                            </a:solidFill>
                            <a:latin typeface="楷体" panose="02010609060101010101" pitchFamily="49" charset="-122"/>
                            <a:ea typeface="楷体" panose="02010609060101010101" pitchFamily="49" charset="-122"/>
                            <a:cs typeface="Times New Roman" panose="02020603050405020304" pitchFamily="18" charset="0"/>
                          </a:rPr>
                          <m:t>让步状语从句</m:t>
                        </m:r>
                      </m:lim>
                    </m:limLow>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increase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chance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something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如果你试图找出一个想法的来源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无论这个想法看起来多么不可思议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你都更有可能学到一些东西</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2400">
                  <a:solidFill>
                    <a:srgbClr val="000000"/>
                  </a:solidFill>
                  <a:cs typeface="Times New Roman" panose="02020603050405020304" pitchFamily="18" charset="0"/>
                </a:endParaRPr>
              </a:p>
            </p:txBody>
          </p:sp>
        </mc:Choice>
        <mc:Fallback xmlns="">
          <p:sp>
            <p:nvSpPr>
              <p:cNvPr id="4" name="圆角矩形 3"/>
              <p:cNvSpPr>
                <a:spLocks noRot="1" noChangeAspect="1" noMove="1" noResize="1" noEditPoints="1" noAdjustHandles="1" noChangeArrowheads="1" noChangeShapeType="1" noTextEdit="1"/>
              </p:cNvSpPr>
              <p:nvPr/>
            </p:nvSpPr>
            <p:spPr bwMode="auto">
              <a:xfrm>
                <a:off x="360854" y="791604"/>
                <a:ext cx="11494992" cy="3104296"/>
              </a:xfrm>
              <a:prstGeom prst="roundRect">
                <a:avLst>
                  <a:gd name="adj" fmla="val 12728"/>
                </a:avLst>
              </a:prstGeom>
              <a:blipFill>
                <a:blip r:embed="rId2"/>
                <a:stretch>
                  <a:fillRect/>
                </a:stretch>
              </a:blipFill>
              <a:ln w="19050" algn="ctr">
                <a:noFill/>
                <a:miter lim="800000"/>
              </a:ln>
            </p:spPr>
            <p:txBody>
              <a:bodyPr/>
              <a:lstStyle/>
              <a:p>
                <a:r>
                  <a:rPr lang="zh-CN" altLang="en-US">
                    <a:noFill/>
                  </a:rPr>
                  <a:t> </a:t>
                </a:r>
              </a:p>
            </p:txBody>
          </p:sp>
        </mc:Fallback>
      </mc:AlternateContent>
    </p:spTree>
    <p:extLst>
      <p:ext uri="{BB962C8B-B14F-4D97-AF65-F5344CB8AC3E}">
        <p14:creationId xmlns:p14="http://schemas.microsoft.com/office/powerpoint/2010/main" val="17945906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how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不管，无论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what/who/which/where/when/how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等疑问词连用。如：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 it unhealthy if you 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that is the way I roll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what it is I’m applying myself 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你若想说这是一种病态也行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但这就是我的做事风格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不管做什么我都会全力以赴。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who knocks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open the door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不管谁敲门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都不要开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13.eps" descr="id:2147488651;FounderCES"/>
          <p:cNvPicPr/>
          <p:nvPr/>
        </p:nvPicPr>
        <p:blipFill>
          <a:blip r:embed="rId2"/>
          <a:stretch>
            <a:fillRect/>
          </a:stretch>
        </p:blipFill>
        <p:spPr>
          <a:xfrm>
            <a:off x="392054" y="908720"/>
            <a:ext cx="1033780" cy="350520"/>
          </a:xfrm>
          <a:prstGeom prst="rect">
            <a:avLst/>
          </a:prstGeom>
        </p:spPr>
      </p:pic>
    </p:spTree>
    <p:extLst>
      <p:ext uri="{BB962C8B-B14F-4D97-AF65-F5344CB8AC3E}">
        <p14:creationId xmlns:p14="http://schemas.microsoft.com/office/powerpoint/2010/main" val="40125892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5711"/>
            <a:ext cx="11422984" cy="237529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no matter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what/who/which/where/when/how</a:t>
            </a:r>
            <a:r>
              <a:rPr lang="zh-CN" altLang="zh-CN" sz="2400">
                <a:solidFill>
                  <a:srgbClr val="000000"/>
                </a:solidFill>
                <a:cs typeface="Times New Roman" panose="02020603050405020304" pitchFamily="18" charset="0"/>
              </a:rPr>
              <a:t>等，可以改为</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what/who/which/where/when/how</a:t>
            </a:r>
            <a:r>
              <a:rPr lang="zh-CN" altLang="zh-CN" sz="2400">
                <a:solidFill>
                  <a:srgbClr val="000000"/>
                </a:solidFill>
                <a:cs typeface="Times New Roman" panose="02020603050405020304" pitchFamily="18" charset="0"/>
              </a:rPr>
              <a:t>等＋</a:t>
            </a:r>
            <a:r>
              <a:rPr lang="en-US" altLang="zh-CN" sz="2400">
                <a:solidFill>
                  <a:srgbClr val="000000"/>
                </a:solidFill>
                <a:cs typeface="Times New Roman" panose="02020603050405020304" pitchFamily="18" charset="0"/>
              </a:rPr>
              <a:t>ever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的形式。但是</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no matter</a:t>
            </a:r>
            <a:r>
              <a:rPr lang="zh-CN" altLang="zh-CN" sz="2400">
                <a:solidFill>
                  <a:srgbClr val="000000"/>
                </a:solidFill>
                <a:cs typeface="Times New Roman" panose="02020603050405020304" pitchFamily="18" charset="0"/>
              </a:rPr>
              <a:t>＋疑问词</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只能引导让步状语从句，而</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wh-ever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或</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however</a:t>
            </a:r>
            <a:r>
              <a:rPr lang="zh-CN" altLang="zh-CN" sz="2400">
                <a:solidFill>
                  <a:srgbClr val="000000"/>
                </a:solidFill>
                <a:cs typeface="Times New Roman" panose="02020603050405020304" pitchFamily="18" charset="0"/>
              </a:rPr>
              <a:t>不仅可以引导让步状语从句，还可以引导名词性从句。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908720"/>
            <a:ext cx="2088232" cy="410579"/>
          </a:xfrm>
          <a:prstGeom prst="rect">
            <a:avLst/>
          </a:prstGeom>
        </p:spPr>
      </p:pic>
    </p:spTree>
    <p:extLst>
      <p:ext uri="{BB962C8B-B14F-4D97-AF65-F5344CB8AC3E}">
        <p14:creationId xmlns:p14="http://schemas.microsoft.com/office/powerpoint/2010/main" val="22839237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802294"/>
          </a:xfrm>
        </p:spPr>
        <p:txBody>
          <a:bodyPr/>
          <a:lstStyle/>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Whichever you buy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six-month guarantee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which you buy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six-month guarantee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无论你买哪一种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都有六个月的保修期。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do whatever I can to help 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我会尽我所能来帮助你的。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go whenever it is convenient for 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你什么时候方便我就去。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hard I tried to think about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he said didn’t really get across to 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不管我怎么努力思考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他说的话我并没有真正理解。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where/Wherever she may 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will be happy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无论她在哪里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她都会很幸福。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 David says sounds right to Helen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why she has made up her mind to be with him whatever/no matter what happens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对于海伦来说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无论戴维说什么都是对的。那就是她决心无论发生什么事都要和他在一起的原因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9277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xb1.EPS" descr="id:2147487156;FounderCES"/>
          <p:cNvPicPr/>
          <p:nvPr/>
        </p:nvPicPr>
        <p:blipFill>
          <a:blip r:embed="rId2"/>
          <a:stretch>
            <a:fillRect/>
          </a:stretch>
        </p:blipFill>
        <p:spPr>
          <a:xfrm>
            <a:off x="378106" y="1628800"/>
            <a:ext cx="2133952" cy="410914"/>
          </a:xfrm>
          <a:prstGeom prst="rect">
            <a:avLst/>
          </a:prstGeom>
        </p:spPr>
      </p:pic>
      <p:sp>
        <p:nvSpPr>
          <p:cNvPr id="6" name="圆角矩形 5"/>
          <p:cNvSpPr/>
          <p:nvPr/>
        </p:nvSpPr>
        <p:spPr bwMode="auto">
          <a:xfrm>
            <a:off x="387524" y="2863629"/>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eaLnBrk="1">
              <a:lnSpc>
                <a:spcPct val="150000"/>
              </a:lnSpc>
              <a:spcAft>
                <a:spcPts val="0"/>
              </a:spcAft>
            </a:pPr>
            <a:r>
              <a:rPr lang="en-US" altLang="zh-CN" sz="2400" smtClean="0">
                <a:solidFill>
                  <a:srgbClr val="000000"/>
                </a:solidFill>
                <a:cs typeface="Times New Roman" panose="02020603050405020304" pitchFamily="18" charset="0"/>
              </a:rPr>
              <a:t>Well</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my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advice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increase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knowledge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English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beyond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classroom</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噢</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我的建议是在课外增加英语知识</a:t>
            </a:r>
            <a:r>
              <a:rPr lang="zh-CN" altLang="zh-CN" sz="2400" smtClean="0">
                <a:solidFill>
                  <a:srgbClr val="000000"/>
                </a:solidFill>
                <a:ea typeface="楷体" panose="02010609060101010101" pitchFamily="49" charset="-122"/>
                <a:cs typeface="Times New Roman" panose="02020603050405020304" pitchFamily="18" charset="0"/>
              </a:rPr>
              <a:t>。</a:t>
            </a:r>
            <a:endParaRPr lang="en-US" altLang="zh-CN" sz="2400" kern="100"/>
          </a:p>
        </p:txBody>
      </p:sp>
      <p:grpSp>
        <p:nvGrpSpPr>
          <p:cNvPr id="7" name="组合 6"/>
          <p:cNvGrpSpPr/>
          <p:nvPr/>
        </p:nvGrpSpPr>
        <p:grpSpPr>
          <a:xfrm>
            <a:off x="555339" y="2636912"/>
            <a:ext cx="11151159" cy="598551"/>
            <a:chOff x="555339" y="1278285"/>
            <a:chExt cx="11151159" cy="598551"/>
          </a:xfrm>
        </p:grpSpPr>
        <p:pic>
          <p:nvPicPr>
            <p:cNvPr id="8"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3" name="内容占位符 12"/>
          <p:cNvSpPr>
            <a:spLocks noGrp="1"/>
          </p:cNvSpPr>
          <p:nvPr>
            <p:ph idx="1"/>
          </p:nvPr>
        </p:nvSpPr>
        <p:spPr>
          <a:xfrm>
            <a:off x="360854" y="2071215"/>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超出</a:t>
            </a:r>
            <a:r>
              <a:rPr lang="en-US" altLang="zh-CN" b="1">
                <a:solidFill>
                  <a:srgbClr val="223F99"/>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60854" y="692696"/>
            <a:ext cx="11517156" cy="706187"/>
          </a:xfrm>
          <a:prstGeom prst="rect">
            <a:avLst/>
          </a:prstGeom>
        </p:spPr>
      </p:pic>
    </p:spTree>
    <p:extLst>
      <p:ext uri="{BB962C8B-B14F-4D97-AF65-F5344CB8AC3E}">
        <p14:creationId xmlns:p14="http://schemas.microsoft.com/office/powerpoint/2010/main" val="40819720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year’s sales figures go beyond all our expectations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今年的销售额超过我们所有人的预期。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problem is far beyond my comprehension</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这个问题远远超出了我的理解能力。</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went back to my hometown after 20 years and the city had changed beyond all recognition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我回到了家乡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这个城市发生了巨大的变化。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handle was just beyond my reach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我差一点才够得着把手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657371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beyond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为某人所不能理解；超出某人的能力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description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无法描述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comprehension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不可思议；令人费解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 reach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够不着；高不可攀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 power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是某人所不能及的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compare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无与伦比；非常好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beyond me why she wants to marry Jeff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我不明白她为什么要嫁给杰夫</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8.eps" descr="id:2147488700;FounderCES"/>
          <p:cNvPicPr/>
          <p:nvPr/>
        </p:nvPicPr>
        <p:blipFill>
          <a:blip r:embed="rId2"/>
          <a:stretch>
            <a:fillRect/>
          </a:stretch>
        </p:blipFill>
        <p:spPr>
          <a:xfrm>
            <a:off x="385596" y="908720"/>
            <a:ext cx="1073785" cy="363855"/>
          </a:xfrm>
          <a:prstGeom prst="rect">
            <a:avLst/>
          </a:prstGeom>
        </p:spPr>
      </p:pic>
    </p:spTree>
    <p:extLst>
      <p:ext uri="{BB962C8B-B14F-4D97-AF65-F5344CB8AC3E}">
        <p14:creationId xmlns:p14="http://schemas.microsoft.com/office/powerpoint/2010/main" val="6785009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65582"/>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would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recommend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simplified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classic</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literature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such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short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stories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novels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rewritten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simple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English</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我建议你试着读经典文学作品的简写本</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比如用简单的英语改写的短篇故事和小说</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recommend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推荐</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建议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3402866"/>
            <a:ext cx="11485848"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It is strongly recommended that the machines should be checked every year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强烈建议每年把机器检修一次。</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 recommend that he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should</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buy this book</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我建议他买这本书。</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92516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4" name="圆角矩形 3"/>
          <p:cNvSpPr/>
          <p:nvPr/>
        </p:nvSpPr>
        <p:spPr bwMode="auto">
          <a:xfrm>
            <a:off x="334566" y="4041037"/>
            <a:ext cx="11593288" cy="59296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recommendation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推荐；建议；介绍信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39850" y="3810509"/>
            <a:ext cx="2088232" cy="410579"/>
          </a:xfrm>
          <a:prstGeom prst="rect">
            <a:avLst/>
          </a:prstGeom>
        </p:spPr>
      </p:pic>
      <p:sp>
        <p:nvSpPr>
          <p:cNvPr id="6" name="内容占位符 5"/>
          <p:cNvSpPr>
            <a:spLocks noGrp="1"/>
          </p:cNvSpPr>
          <p:nvPr>
            <p:ph idx="1"/>
          </p:nvPr>
        </p:nvSpPr>
        <p:spPr>
          <a:xfrm>
            <a:off x="369998" y="738826"/>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recommend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 to 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向某人推荐某物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recommend sb for/as/to 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推荐某人为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recommend doing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劝告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recommend sb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劝告某人做某事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recommend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9998" y="4798893"/>
            <a:ext cx="11485848" cy="646331"/>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These recommendations can safely be ignored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这些推荐信大可不必理会。</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240643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23826" y="836712"/>
            <a:ext cx="2124710" cy="408305"/>
          </a:xfrm>
          <a:prstGeom prst="rect">
            <a:avLst/>
          </a:prstGeom>
        </p:spPr>
      </p:pic>
      <p:sp>
        <p:nvSpPr>
          <p:cNvPr id="5" name="圆角矩形 4"/>
          <p:cNvSpPr/>
          <p:nvPr/>
        </p:nvSpPr>
        <p:spPr bwMode="auto">
          <a:xfrm>
            <a:off x="353453" y="2141646"/>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Though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different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another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difficulty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understanding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each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other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尽管它们有这样或那样的不同之处</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人们在相互理解方面没有困难</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28198" y="1916832"/>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78106"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difficulty</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做某事有</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困难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4005064"/>
            <a:ext cx="114932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 shouldn’t have any difficulty in finding the house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他们找这房子时应该不会有困难。</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Tom has little trouble/difficulty with his English pronunciation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汤姆在英语发音方面没什么困难。</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5577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young teacher used a new method of teaching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那位年轻的老师采用了一种新的教学方法。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means of modern technology we are able to communicate with each other instantly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借助现代技术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我们可以即刻通信。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took a very scientific approach to management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他采取了一种非常科学的管理方法</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59079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97827"/>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做某事有困难</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的其他表达：</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have difficulty/trouble with sth</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have problems with sth</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have a hard/difficult time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in</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doing </a:t>
            </a:r>
            <a:r>
              <a:rPr lang="en-US" altLang="zh-CN" sz="2400" smtClean="0">
                <a:solidFill>
                  <a:srgbClr val="000000"/>
                </a:solidFill>
                <a:cs typeface="Times New Roman" panose="02020603050405020304" pitchFamily="18" charset="0"/>
              </a:rPr>
              <a:t>sth</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Tree>
    <p:extLst>
      <p:ext uri="{BB962C8B-B14F-4D97-AF65-F5344CB8AC3E}">
        <p14:creationId xmlns:p14="http://schemas.microsoft.com/office/powerpoint/2010/main" val="17042149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56792"/>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Apart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from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pronunciation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different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words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describing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same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things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除了发音</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我们还用不同的词描述同样的事物</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除</a:t>
            </a:r>
            <a:r>
              <a:rPr lang="en-US" altLang="zh-CN" b="1">
                <a:solidFill>
                  <a:srgbClr val="D9709E"/>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之外</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还有</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除</a:t>
            </a:r>
            <a:r>
              <a:rPr lang="en-US" altLang="zh-CN" b="1">
                <a:solidFill>
                  <a:srgbClr val="D9709E"/>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之外</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都</a:t>
            </a:r>
            <a:r>
              <a:rPr lang="zh-CN"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920876"/>
            <a:ext cx="11441871"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Apart from them</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 had no one to talk to</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除了他们</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都没有人和我说话。</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Apart from maths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his grades are very good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除了数学之外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他的成绩都很好。</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Apart from London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we also visited Paris and Berlin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除了伦敦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我们还参观了巴黎和柏林。</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111996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易混辨析.eps" descr="id:2147488081;FounderCES"/>
          <p:cNvPicPr/>
          <p:nvPr/>
        </p:nvPicPr>
        <p:blipFill>
          <a:blip r:embed="rId2"/>
          <a:stretch>
            <a:fillRect/>
          </a:stretch>
        </p:blipFill>
        <p:spPr>
          <a:xfrm>
            <a:off x="428381" y="871216"/>
            <a:ext cx="1931035" cy="449580"/>
          </a:xfrm>
          <a:prstGeom prst="rect">
            <a:avLst/>
          </a:prstGeom>
        </p:spPr>
      </p:pic>
      <p:sp>
        <p:nvSpPr>
          <p:cNvPr id="4" name="内容占位符 3"/>
          <p:cNvSpPr>
            <a:spLocks noGrp="1"/>
          </p:cNvSpPr>
          <p:nvPr>
            <p:ph idx="1"/>
          </p:nvPr>
        </p:nvSpPr>
        <p:spPr>
          <a:xfrm>
            <a:off x="360854" y="760801"/>
            <a:ext cx="11485848" cy="57996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besides/except/except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for/apart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from/but/in addition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672444353"/>
              </p:ext>
            </p:extLst>
          </p:nvPr>
        </p:nvGraphicFramePr>
        <p:xfrm>
          <a:off x="349097" y="1488910"/>
          <a:ext cx="11418321" cy="4676394"/>
        </p:xfrm>
        <a:graphic>
          <a:graphicData uri="http://schemas.openxmlformats.org/drawingml/2006/table">
            <a:tbl>
              <a:tblPr firstRow="1" firstCol="1" bandRow="1"/>
              <a:tblGrid>
                <a:gridCol w="1890209">
                  <a:extLst>
                    <a:ext uri="{9D8B030D-6E8A-4147-A177-3AD203B41FA5}">
                      <a16:colId xmlns:a16="http://schemas.microsoft.com/office/drawing/2014/main" val="3097773718"/>
                    </a:ext>
                  </a:extLst>
                </a:gridCol>
                <a:gridCol w="9528112">
                  <a:extLst>
                    <a:ext uri="{9D8B030D-6E8A-4147-A177-3AD203B41FA5}">
                      <a16:colId xmlns:a16="http://schemas.microsoft.com/office/drawing/2014/main" val="4284022890"/>
                    </a:ext>
                  </a:extLst>
                </a:gridCol>
              </a:tblGrid>
              <a:tr h="345436">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词汇</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3877245769"/>
                  </a:ext>
                </a:extLst>
              </a:tr>
              <a:tr h="690872">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30000"/>
                        </a:lnSpc>
                        <a:spcAft>
                          <a:spcPts val="0"/>
                        </a:spcAft>
                      </a:pP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除了</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还有</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在整体中加入一部分</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后接名词、代词、动名词等。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03385845"/>
                  </a:ext>
                </a:extLst>
              </a:tr>
              <a:tr h="690872">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30000"/>
                        </a:lnSpc>
                        <a:spcAft>
                          <a:spcPts val="0"/>
                        </a:spcAft>
                      </a:pP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从所提到的人或事物中除去</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即从整体中除去一部分</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后可接名词、代词、</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that/what/when</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等引导的宾语从句。</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168427774"/>
                  </a:ext>
                </a:extLst>
              </a:tr>
              <a:tr h="690872">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en-US"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30000"/>
                        </a:lnSpc>
                        <a:spcAft>
                          <a:spcPts val="0"/>
                        </a:spcAft>
                      </a:pP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表示对整体主要部分的肯定和对局部的否定</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起部分修正主要意思的作用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表示非同类事物进行比较</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置于句首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表达</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的含义。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294361296"/>
                  </a:ext>
                </a:extLst>
              </a:tr>
              <a:tr h="690872">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apart</a:t>
                      </a:r>
                      <a:r>
                        <a:rPr lang="en-US"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30000"/>
                        </a:lnSpc>
                        <a:spcAft>
                          <a:spcPts val="0"/>
                        </a:spcAft>
                      </a:pP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意思既包含作介词的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也包含作介词的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596140302"/>
                  </a:ext>
                </a:extLst>
              </a:tr>
              <a:tr h="345436">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30000"/>
                        </a:lnSpc>
                        <a:spcAft>
                          <a:spcPts val="0"/>
                        </a:spcAft>
                      </a:pP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在意思上相当于</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但常用在不定代词或疑问词后面。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5584554"/>
                  </a:ext>
                </a:extLst>
              </a:tr>
              <a:tr h="345436">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addition</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相当于副词</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另外</a:t>
                      </a:r>
                      <a:r>
                        <a:rPr lang="en-US" sz="23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addition</a:t>
                      </a:r>
                      <a:r>
                        <a:rPr lang="en-US"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相当于介词</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51574854"/>
                  </a:ext>
                </a:extLst>
              </a:tr>
            </a:tbl>
          </a:graphicData>
        </a:graphic>
      </p:graphicFrame>
    </p:spTree>
    <p:extLst>
      <p:ext uri="{BB962C8B-B14F-4D97-AF65-F5344CB8AC3E}">
        <p14:creationId xmlns:p14="http://schemas.microsoft.com/office/powerpoint/2010/main" val="31824734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046;FounderCES"/>
          <p:cNvPicPr/>
          <p:nvPr/>
        </p:nvPicPr>
        <p:blipFill>
          <a:blip r:embed="rId2"/>
          <a:stretch>
            <a:fillRect/>
          </a:stretch>
        </p:blipFill>
        <p:spPr>
          <a:xfrm>
            <a:off x="365050" y="836712"/>
            <a:ext cx="2124710" cy="409575"/>
          </a:xfrm>
          <a:prstGeom prst="rect">
            <a:avLst/>
          </a:prstGeom>
        </p:spPr>
      </p:pic>
      <p:sp>
        <p:nvSpPr>
          <p:cNvPr id="5" name="圆角矩形 4"/>
          <p:cNvSpPr/>
          <p:nvPr/>
        </p:nvSpPr>
        <p:spPr bwMode="auto">
          <a:xfrm>
            <a:off x="360854" y="1342771"/>
            <a:ext cx="11494992" cy="62083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cs typeface="Times New Roman" panose="02020603050405020304" pitchFamily="18" charset="0"/>
              </a:rPr>
              <a:t>The more</a:t>
            </a:r>
            <a:r>
              <a:rPr lang="en-US" altLang="zh-CN" sz="2400">
                <a:solidFill>
                  <a:srgbClr val="000000"/>
                </a:solidFill>
                <a:cs typeface="Times New Roman" panose="02020603050405020304" pitchFamily="18" charset="0"/>
              </a:rPr>
              <a:t> you listen</a:t>
            </a:r>
            <a:r>
              <a:rPr lang="zh-CN" altLang="zh-CN" sz="2400">
                <a:solidFill>
                  <a:srgbClr val="000000"/>
                </a:solidFill>
                <a:cs typeface="Times New Roman" panose="02020603050405020304" pitchFamily="18" charset="0"/>
              </a:rPr>
              <a:t>，</a:t>
            </a:r>
            <a:r>
              <a:rPr lang="en-US" altLang="zh-CN" sz="2400">
                <a:solidFill>
                  <a:srgbClr val="F08100"/>
                </a:solidFill>
                <a:cs typeface="Times New Roman" panose="02020603050405020304" pitchFamily="18" charset="0"/>
              </a:rPr>
              <a:t>the easier</a:t>
            </a:r>
            <a:r>
              <a:rPr lang="en-US" altLang="zh-CN" sz="2400">
                <a:solidFill>
                  <a:srgbClr val="000000"/>
                </a:solidFill>
                <a:cs typeface="Times New Roman" panose="02020603050405020304" pitchFamily="18" charset="0"/>
              </a:rPr>
              <a:t> it is to catch on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你听得越多</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越容易理解</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3" name="内容占位符 2"/>
          <p:cNvSpPr>
            <a:spLocks noGrp="1"/>
          </p:cNvSpPr>
          <p:nvPr>
            <p:ph idx="1"/>
          </p:nvPr>
        </p:nvSpPr>
        <p:spPr>
          <a:xfrm>
            <a:off x="360854" y="2206605"/>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learned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modest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知识越渊博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就越谦虚。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upset I got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less I was able to concentrate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我越烦躁就越难集中注意力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8778;FounderCES"/>
          <p:cNvPicPr/>
          <p:nvPr/>
        </p:nvPicPr>
        <p:blipFill>
          <a:blip r:embed="rId3"/>
          <a:stretch>
            <a:fillRect/>
          </a:stretch>
        </p:blipFill>
        <p:spPr>
          <a:xfrm>
            <a:off x="360854" y="2348880"/>
            <a:ext cx="1158875" cy="393065"/>
          </a:xfrm>
          <a:prstGeom prst="rect">
            <a:avLst/>
          </a:prstGeom>
        </p:spPr>
      </p:pic>
    </p:spTree>
    <p:extLst>
      <p:ext uri="{BB962C8B-B14F-4D97-AF65-F5344CB8AC3E}">
        <p14:creationId xmlns:p14="http://schemas.microsoft.com/office/powerpoint/2010/main" val="24800277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071790"/>
            <a:ext cx="11422984" cy="4013394"/>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the</a:t>
            </a:r>
            <a:r>
              <a:rPr lang="zh-CN" altLang="zh-CN" sz="2400">
                <a:solidFill>
                  <a:srgbClr val="000000"/>
                </a:solidFill>
                <a:cs typeface="Times New Roman" panose="02020603050405020304" pitchFamily="18" charset="0"/>
              </a:rPr>
              <a:t>＋比较级</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a:t>
            </a:r>
            <a:r>
              <a:rPr lang="zh-CN" altLang="zh-CN" sz="2400">
                <a:solidFill>
                  <a:srgbClr val="000000"/>
                </a:solidFill>
                <a:cs typeface="Times New Roman" panose="02020603050405020304" pitchFamily="18" charset="0"/>
              </a:rPr>
              <a:t>＋比较级</a:t>
            </a:r>
            <a:r>
              <a:rPr lang="en-US"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句型：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意为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，就越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，表示主、从句的两个谓语是同时进行的，表示一方随另一方程度的变化而变化。</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从结构上看，第一个</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the</a:t>
            </a:r>
            <a:r>
              <a:rPr lang="zh-CN" altLang="zh-CN" sz="2400">
                <a:solidFill>
                  <a:srgbClr val="000000"/>
                </a:solidFill>
                <a:cs typeface="Times New Roman" panose="02020603050405020304" pitchFamily="18" charset="0"/>
              </a:rPr>
              <a:t>＋比较级</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是表示条件的状语从句；在表示将来意义的情况下，从句用一般现在时表示将来；第二个</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the</a:t>
            </a:r>
            <a:r>
              <a:rPr lang="zh-CN" altLang="zh-CN" sz="2400">
                <a:solidFill>
                  <a:srgbClr val="000000"/>
                </a:solidFill>
                <a:cs typeface="Times New Roman" panose="02020603050405020304" pitchFamily="18" charset="0"/>
              </a:rPr>
              <a:t>＋比较级</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是主句，用一般将来时。</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本结构中常用省略结构。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94606" y="836712"/>
            <a:ext cx="2088232" cy="410579"/>
          </a:xfrm>
          <a:prstGeom prst="rect">
            <a:avLst/>
          </a:prstGeom>
        </p:spPr>
      </p:pic>
    </p:spTree>
    <p:extLst>
      <p:ext uri="{BB962C8B-B14F-4D97-AF65-F5344CB8AC3E}">
        <p14:creationId xmlns:p14="http://schemas.microsoft.com/office/powerpoint/2010/main" val="33322362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she thought about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depressed she became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她想得越多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她就变得越沮丧。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younger you are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easier it is to learn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你越年轻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就越容易学习。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less said about the whole affair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happier I will be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对整个事情说得越少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我就会越高兴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97619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xb1.EPS" descr="id:2147487156;FounderCES"/>
          <p:cNvPicPr/>
          <p:nvPr/>
        </p:nvPicPr>
        <p:blipFill>
          <a:blip r:embed="rId2"/>
          <a:stretch>
            <a:fillRect/>
          </a:stretch>
        </p:blipFill>
        <p:spPr>
          <a:xfrm>
            <a:off x="378106" y="1412776"/>
            <a:ext cx="2133952" cy="410914"/>
          </a:xfrm>
          <a:prstGeom prst="rect">
            <a:avLst/>
          </a:prstGeom>
        </p:spPr>
      </p:pic>
      <p:sp>
        <p:nvSpPr>
          <p:cNvPr id="6" name="圆角矩形 5"/>
          <p:cNvSpPr/>
          <p:nvPr/>
        </p:nvSpPr>
        <p:spPr bwMode="auto">
          <a:xfrm>
            <a:off x="387524" y="2780928"/>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facts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arrangements</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事实和</a:t>
            </a:r>
            <a:r>
              <a:rPr lang="zh-CN" altLang="zh-CN" sz="2400" smtClean="0">
                <a:solidFill>
                  <a:srgbClr val="000000"/>
                </a:solidFill>
                <a:ea typeface="楷体" panose="02010609060101010101" pitchFamily="49" charset="-122"/>
                <a:cs typeface="Times New Roman" panose="02020603050405020304" pitchFamily="18" charset="0"/>
              </a:rPr>
              <a:t>安排</a:t>
            </a:r>
            <a:endParaRPr lang="zh-CN" altLang="en-US" sz="2800" kern="100" dirty="0" smtClean="0">
              <a:solidFill>
                <a:srgbClr val="FF0000"/>
              </a:solidFill>
            </a:endParaRPr>
          </a:p>
        </p:txBody>
      </p:sp>
      <p:grpSp>
        <p:nvGrpSpPr>
          <p:cNvPr id="7" name="组合 6"/>
          <p:cNvGrpSpPr/>
          <p:nvPr/>
        </p:nvGrpSpPr>
        <p:grpSpPr>
          <a:xfrm>
            <a:off x="555339" y="2564904"/>
            <a:ext cx="11151159" cy="598551"/>
            <a:chOff x="555339" y="1278285"/>
            <a:chExt cx="11151159" cy="598551"/>
          </a:xfrm>
        </p:grpSpPr>
        <p:pic>
          <p:nvPicPr>
            <p:cNvPr id="8"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3" name="内容占位符 12"/>
          <p:cNvSpPr>
            <a:spLocks noGrp="1"/>
          </p:cNvSpPr>
          <p:nvPr>
            <p:ph idx="1"/>
          </p:nvPr>
        </p:nvSpPr>
        <p:spPr>
          <a:xfrm>
            <a:off x="360854" y="1855191"/>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arrangement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计划</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安排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60854" y="764704"/>
            <a:ext cx="11485848" cy="619307"/>
          </a:xfrm>
          <a:prstGeom prst="rect">
            <a:avLst/>
          </a:prstGeom>
        </p:spPr>
      </p:pic>
      <p:sp>
        <p:nvSpPr>
          <p:cNvPr id="3" name="矩形 2"/>
          <p:cNvSpPr/>
          <p:nvPr/>
        </p:nvSpPr>
        <p:spPr>
          <a:xfrm>
            <a:off x="378106" y="3501008"/>
            <a:ext cx="11458690"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You can’t sit around and wait for others to arrange your life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if you want something</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fight for it yourself</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你不能坐等别人来安排你的人生</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如果你想要某物</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自己去争取。</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If you want to succeed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you’d better make arrangements for the future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如果你想要成功</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你最好为未来做好安排。</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19419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4" name="圆角矩形 3"/>
          <p:cNvSpPr/>
          <p:nvPr/>
        </p:nvSpPr>
        <p:spPr bwMode="auto">
          <a:xfrm>
            <a:off x="334566" y="2869832"/>
            <a:ext cx="11593288"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arrange </a:t>
            </a:r>
            <a:r>
              <a:rPr lang="en-US" altLang="zh-CN" sz="2400" i="1">
                <a:solidFill>
                  <a:srgbClr val="000000"/>
                </a:solidFill>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安排；筹备</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arrange sth for sb</a:t>
            </a:r>
            <a:r>
              <a:rPr lang="zh-CN" altLang="zh-CN" sz="2400">
                <a:solidFill>
                  <a:srgbClr val="000000"/>
                </a:solidFill>
                <a:cs typeface="Times New Roman" panose="02020603050405020304" pitchFamily="18" charset="0"/>
              </a:rPr>
              <a:t>为某人安排某事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arrange to do sth</a:t>
            </a:r>
            <a:r>
              <a:rPr lang="zh-CN" altLang="zh-CN" sz="2400">
                <a:solidFill>
                  <a:srgbClr val="000000"/>
                </a:solidFill>
                <a:cs typeface="Times New Roman" panose="02020603050405020304" pitchFamily="18" charset="0"/>
              </a:rPr>
              <a:t>安排做某事；约定做某事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arrange with sb to do sth</a:t>
            </a:r>
            <a:r>
              <a:rPr lang="zh-CN" altLang="zh-CN" sz="2400">
                <a:solidFill>
                  <a:srgbClr val="000000"/>
                </a:solidFill>
                <a:cs typeface="Times New Roman" panose="02020603050405020304" pitchFamily="18" charset="0"/>
              </a:rPr>
              <a:t>与某人约定做某事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arrange for sb to do sth</a:t>
            </a:r>
            <a:r>
              <a:rPr lang="zh-CN" altLang="zh-CN" sz="2400">
                <a:solidFill>
                  <a:srgbClr val="000000"/>
                </a:solidFill>
                <a:cs typeface="Times New Roman" panose="02020603050405020304" pitchFamily="18" charset="0"/>
              </a:rPr>
              <a:t>安排某人做某事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arrange that...</a:t>
            </a:r>
            <a:r>
              <a:rPr lang="zh-CN" altLang="zh-CN" sz="2400">
                <a:solidFill>
                  <a:srgbClr val="000000"/>
                </a:solidFill>
                <a:cs typeface="Times New Roman" panose="02020603050405020304" pitchFamily="18" charset="0"/>
              </a:rPr>
              <a:t>商定</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；安排</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22598" y="2655916"/>
            <a:ext cx="2088232" cy="410579"/>
          </a:xfrm>
          <a:prstGeom prst="rect">
            <a:avLst/>
          </a:prstGeom>
        </p:spPr>
      </p:pic>
      <p:sp>
        <p:nvSpPr>
          <p:cNvPr id="6" name="内容占位符 5"/>
          <p:cNvSpPr>
            <a:spLocks noGrp="1"/>
          </p:cNvSpPr>
          <p:nvPr>
            <p:ph idx="1"/>
          </p:nvPr>
        </p:nvSpPr>
        <p:spPr>
          <a:xfrm>
            <a:off x="369998" y="764704"/>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arrangements/an arrangement for...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做安排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 mind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make arrangements for you to be met at the airport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我会安排人在机场接你的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43029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06574" y="836712"/>
            <a:ext cx="2124710" cy="408305"/>
          </a:xfrm>
          <a:prstGeom prst="rect">
            <a:avLst/>
          </a:prstGeom>
        </p:spPr>
      </p:pic>
      <p:sp>
        <p:nvSpPr>
          <p:cNvPr id="5" name="圆角矩形 4"/>
          <p:cNvSpPr/>
          <p:nvPr/>
        </p:nvSpPr>
        <p:spPr bwMode="auto">
          <a:xfrm>
            <a:off x="353453" y="2178515"/>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point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remember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200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pieces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information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second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在那时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我们可以在一秒钟内记住多达</a:t>
            </a:r>
            <a:r>
              <a:rPr lang="en-US" altLang="zh-CN" sz="2400">
                <a:solidFill>
                  <a:srgbClr val="000000"/>
                </a:solidFill>
                <a:cs typeface="Times New Roman" panose="02020603050405020304" pitchFamily="18" charset="0"/>
              </a:rPr>
              <a:t>200</a:t>
            </a:r>
            <a:r>
              <a:rPr lang="zh-CN" altLang="zh-CN" sz="2400">
                <a:solidFill>
                  <a:srgbClr val="000000"/>
                </a:solidFill>
                <a:ea typeface="楷体" panose="02010609060101010101" pitchFamily="49" charset="-122"/>
                <a:cs typeface="Times New Roman" panose="02020603050405020304" pitchFamily="18" charset="0"/>
              </a:rPr>
              <a:t>条信息</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1957727"/>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取决于</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到达</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某数量、程度等</a:t>
            </a:r>
            <a:r>
              <a:rPr lang="zh-CN"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3645024"/>
            <a:ext cx="114932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It is up to you to decide what to do next</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由你决定下一步做什么。</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104260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32650"/>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be up to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sth</a:t>
            </a:r>
            <a:r>
              <a:rPr lang="zh-CN" altLang="zh-CN" sz="2400">
                <a:solidFill>
                  <a:srgbClr val="000000"/>
                </a:solidFill>
                <a:cs typeface="Times New Roman" panose="02020603050405020304" pitchFamily="18" charset="0"/>
              </a:rPr>
              <a:t>胜任（</a:t>
            </a:r>
            <a:r>
              <a:rPr lang="zh-CN" altLang="zh-CN" sz="2400">
                <a:solidFill>
                  <a:srgbClr val="000000"/>
                </a:solidFill>
                <a:ea typeface="楷体" panose="02010609060101010101" pitchFamily="49" charset="-122"/>
                <a:cs typeface="Times New Roman" panose="02020603050405020304" pitchFamily="18" charset="0"/>
              </a:rPr>
              <a:t>做</a:t>
            </a:r>
            <a:r>
              <a:rPr lang="zh-CN" altLang="zh-CN" sz="2400">
                <a:solidFill>
                  <a:srgbClr val="000000"/>
                </a:solidFill>
                <a:cs typeface="Times New Roman" panose="02020603050405020304" pitchFamily="18" charset="0"/>
              </a:rPr>
              <a:t>）某事；适于（</a:t>
            </a:r>
            <a:r>
              <a:rPr lang="zh-CN" altLang="zh-CN" sz="2400">
                <a:solidFill>
                  <a:srgbClr val="000000"/>
                </a:solidFill>
                <a:ea typeface="楷体" panose="02010609060101010101" pitchFamily="49" charset="-122"/>
                <a:cs typeface="Times New Roman" panose="02020603050405020304" pitchFamily="18" charset="0"/>
              </a:rPr>
              <a:t>做</a:t>
            </a:r>
            <a:r>
              <a:rPr lang="zh-CN" altLang="zh-CN" sz="2400">
                <a:solidFill>
                  <a:srgbClr val="000000"/>
                </a:solidFill>
                <a:cs typeface="Times New Roman" panose="02020603050405020304" pitchFamily="18" charset="0"/>
              </a:rPr>
              <a:t>）某事；正在忙于（</a:t>
            </a:r>
            <a:r>
              <a:rPr lang="zh-CN" altLang="zh-CN" sz="2400">
                <a:solidFill>
                  <a:srgbClr val="000000"/>
                </a:solidFill>
                <a:ea typeface="楷体" panose="02010609060101010101" pitchFamily="49" charset="-122"/>
                <a:cs typeface="Times New Roman" panose="02020603050405020304" pitchFamily="18" charset="0"/>
              </a:rPr>
              <a:t>做</a:t>
            </a:r>
            <a:r>
              <a:rPr lang="zh-CN" altLang="zh-CN" sz="2400">
                <a:solidFill>
                  <a:srgbClr val="000000"/>
                </a:solidFill>
                <a:cs typeface="Times New Roman" panose="02020603050405020304" pitchFamily="18" charset="0"/>
              </a:rPr>
              <a:t>）某事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up to sb</a:t>
            </a:r>
            <a:r>
              <a:rPr lang="zh-CN" altLang="zh-CN" sz="2400">
                <a:solidFill>
                  <a:srgbClr val="000000"/>
                </a:solidFill>
                <a:cs typeface="Times New Roman" panose="02020603050405020304" pitchFamily="18" charset="0"/>
              </a:rPr>
              <a:t>由某人决定</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up to now</a:t>
            </a:r>
            <a:r>
              <a:rPr lang="zh-CN" altLang="zh-CN" sz="2400">
                <a:solidFill>
                  <a:srgbClr val="000000"/>
                </a:solidFill>
                <a:cs typeface="Times New Roman" panose="02020603050405020304" pitchFamily="18" charset="0"/>
              </a:rPr>
              <a:t>到目前为止（</a:t>
            </a:r>
            <a:r>
              <a:rPr lang="zh-CN" altLang="zh-CN" sz="2400">
                <a:solidFill>
                  <a:srgbClr val="000000"/>
                </a:solidFill>
                <a:ea typeface="楷体" panose="02010609060101010101" pitchFamily="49" charset="-122"/>
                <a:cs typeface="Times New Roman" panose="02020603050405020304" pitchFamily="18" charset="0"/>
              </a:rPr>
              <a:t>常与现在完成时连用</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
        <p:nvSpPr>
          <p:cNvPr id="2" name="内容占位符 1"/>
          <p:cNvSpPr>
            <a:spLocks noGrp="1"/>
          </p:cNvSpPr>
          <p:nvPr>
            <p:ph idx="1"/>
          </p:nvPr>
        </p:nvSpPr>
        <p:spPr>
          <a:xfrm>
            <a:off x="360854" y="2852936"/>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up to now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indeed found many problems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但到目前为止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我们的确发现了许多问题。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is not really up to the job as an architecture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汤姆并不能真正胜任这份建筑行业的工作。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are very quiet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wonder what they are up 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孩子们都很安静。我想知道他们在忙什么</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6906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06574" y="836712"/>
            <a:ext cx="2124710" cy="408305"/>
          </a:xfrm>
          <a:prstGeom prst="rect">
            <a:avLst/>
          </a:prstGeom>
        </p:spPr>
      </p:pic>
      <p:sp>
        <p:nvSpPr>
          <p:cNvPr id="5" name="圆角矩形 4"/>
          <p:cNvSpPr/>
          <p:nvPr/>
        </p:nvSpPr>
        <p:spPr bwMode="auto">
          <a:xfrm>
            <a:off x="353453" y="2058169"/>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always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curious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about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new</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things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我总是对新事物好奇</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1844824"/>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curious</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a:solidFill>
                  <a:srgbClr val="D9709E"/>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好奇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2798926"/>
            <a:ext cx="11493248"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Children are curious about everything around them</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孩子们对周围的一切都感到好奇。</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 are curious about the people who live upstairs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他们对住在楼上的人很好奇。</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In high school</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 became curious about the computer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and built my first website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在高中时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我开始对电脑感到好奇</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并建立了我的第一个网站。</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735006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65582"/>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result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remember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much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better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retelling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events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helps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fix</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experiences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memories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复述事件能加强我们对事件的印象</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因此我们能更好地记住这些经历</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作为结果</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因此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3" y="3424932"/>
            <a:ext cx="11449271"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Her hair started falling out as a result of radiation treatment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由于放疗</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她开始掉头发。</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As a result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humans can perform very complex tasks with their hands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因此</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人类可以用手来完成非常复杂的任务。</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396135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35647"/>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result from...</a:t>
            </a:r>
            <a:r>
              <a:rPr lang="zh-CN" altLang="zh-CN" sz="2400">
                <a:solidFill>
                  <a:srgbClr val="000000"/>
                </a:solidFill>
                <a:cs typeface="Times New Roman" panose="02020603050405020304" pitchFamily="18" charset="0"/>
              </a:rPr>
              <a:t>由</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引起</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result in </a:t>
            </a:r>
            <a:r>
              <a:rPr lang="zh-CN" altLang="zh-CN" sz="2400">
                <a:solidFill>
                  <a:srgbClr val="000000"/>
                </a:solidFill>
                <a:cs typeface="Times New Roman" panose="02020603050405020304" pitchFamily="18" charset="0"/>
              </a:rPr>
              <a:t>导致</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as a result of</a:t>
            </a:r>
            <a:r>
              <a:rPr lang="zh-CN" altLang="zh-CN" sz="2400">
                <a:solidFill>
                  <a:srgbClr val="000000"/>
                </a:solidFill>
                <a:cs typeface="Times New Roman" panose="02020603050405020304" pitchFamily="18" charset="0"/>
              </a:rPr>
              <a:t>由于；作为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的结果</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without result</a:t>
            </a:r>
            <a:r>
              <a:rPr lang="zh-CN" altLang="zh-CN" sz="2400">
                <a:solidFill>
                  <a:srgbClr val="000000"/>
                </a:solidFill>
                <a:cs typeface="Times New Roman" panose="02020603050405020304" pitchFamily="18" charset="0"/>
              </a:rPr>
              <a:t>毫无结果地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
        <p:nvSpPr>
          <p:cNvPr id="2" name="内容占位符 1"/>
          <p:cNvSpPr>
            <a:spLocks noGrp="1"/>
          </p:cNvSpPr>
          <p:nvPr>
            <p:ph idx="1"/>
          </p:nvPr>
        </p:nvSpPr>
        <p:spPr>
          <a:xfrm>
            <a:off x="360854" y="3502749"/>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reported that the accident resulted in the death of two people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这次事故造成两人死亡。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been discovered that the traffic accident resulted from the driver’s careless driving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人们发现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这次交通事故是由于该司机的粗心驾驶造成的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988196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046;FounderCES"/>
          <p:cNvPicPr/>
          <p:nvPr/>
        </p:nvPicPr>
        <p:blipFill>
          <a:blip r:embed="rId2"/>
          <a:stretch>
            <a:fillRect/>
          </a:stretch>
        </p:blipFill>
        <p:spPr>
          <a:xfrm>
            <a:off x="365050" y="836712"/>
            <a:ext cx="2124710" cy="409575"/>
          </a:xfrm>
          <a:prstGeom prst="rect">
            <a:avLst/>
          </a:prstGeom>
        </p:spPr>
      </p:pic>
      <p:sp>
        <p:nvSpPr>
          <p:cNvPr id="5" name="圆角矩形 4"/>
          <p:cNvSpPr/>
          <p:nvPr/>
        </p:nvSpPr>
        <p:spPr bwMode="auto">
          <a:xfrm>
            <a:off x="360854" y="1398423"/>
            <a:ext cx="11494992" cy="1814553"/>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cs typeface="Times New Roman" panose="02020603050405020304" pitchFamily="18" charset="0"/>
              </a:rPr>
              <a:t>This is because</a:t>
            </a:r>
            <a:r>
              <a:rPr lang="en-US" altLang="zh-CN" sz="2400">
                <a:solidFill>
                  <a:srgbClr val="000000"/>
                </a:solidFill>
                <a:cs typeface="Times New Roman" panose="02020603050405020304" pitchFamily="18" charset="0"/>
              </a:rPr>
              <a:t> when we experience things for the first time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we often have strong feelings of fear or excitement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这是因为当我们第一次经历一些事情时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我们通常会产生强烈的恐惧感或者兴奋感</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3" name="内容占位符 2"/>
          <p:cNvSpPr>
            <a:spLocks noGrp="1"/>
          </p:cNvSpPr>
          <p:nvPr>
            <p:ph idx="1"/>
          </p:nvPr>
        </p:nvSpPr>
        <p:spPr>
          <a:xfrm>
            <a:off x="360854" y="3284984"/>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because...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引导表语从句，说明原因。如：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becoming fatter and fatter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because he eats a lot of sweet food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他越来越胖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这是因为他吃了太多的甜食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8883;FounderCES"/>
          <p:cNvPicPr/>
          <p:nvPr/>
        </p:nvPicPr>
        <p:blipFill>
          <a:blip r:embed="rId3"/>
          <a:stretch>
            <a:fillRect/>
          </a:stretch>
        </p:blipFill>
        <p:spPr>
          <a:xfrm>
            <a:off x="478582" y="3501008"/>
            <a:ext cx="1127760" cy="382270"/>
          </a:xfrm>
          <a:prstGeom prst="rect">
            <a:avLst/>
          </a:prstGeom>
        </p:spPr>
      </p:pic>
    </p:spTree>
    <p:extLst>
      <p:ext uri="{BB962C8B-B14F-4D97-AF65-F5344CB8AC3E}">
        <p14:creationId xmlns:p14="http://schemas.microsoft.com/office/powerpoint/2010/main" val="26328438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19718"/>
            <a:ext cx="11422984" cy="1805226"/>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spc="-100">
                <a:solidFill>
                  <a:srgbClr val="000000"/>
                </a:solidFill>
                <a:cs typeface="Times New Roman" panose="02020603050405020304" pitchFamily="18" charset="0"/>
              </a:rPr>
              <a:t>That’s why...</a:t>
            </a:r>
            <a:r>
              <a:rPr lang="zh-CN" altLang="zh-CN" sz="2400" spc="-100">
                <a:solidFill>
                  <a:srgbClr val="000000"/>
                </a:solidFill>
                <a:cs typeface="Times New Roman" panose="02020603050405020304" pitchFamily="18" charset="0"/>
              </a:rPr>
              <a:t>那就是为什么</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a:t>
            </a:r>
            <a:r>
              <a:rPr lang="zh-CN" altLang="zh-CN" sz="2400" spc="-100">
                <a:solidFill>
                  <a:srgbClr val="000000"/>
                </a:solidFill>
                <a:cs typeface="Times New Roman" panose="02020603050405020304" pitchFamily="18" charset="0"/>
              </a:rPr>
              <a:t>那就是</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的原因</a:t>
            </a:r>
            <a:endParaRPr lang="zh-CN" altLang="zh-CN" sz="1050" spc="-100">
              <a:solidFill>
                <a:srgbClr val="000000"/>
              </a:solidFill>
              <a:cs typeface="Times New Roman" panose="02020603050405020304" pitchFamily="18" charset="0"/>
            </a:endParaRPr>
          </a:p>
          <a:p>
            <a:pPr algn="just">
              <a:lnSpc>
                <a:spcPct val="150000"/>
              </a:lnSpc>
              <a:spcAft>
                <a:spcPts val="0"/>
              </a:spcAft>
            </a:pPr>
            <a:r>
              <a:rPr lang="en-US" altLang="zh-CN" sz="2400" spc="-100">
                <a:solidFill>
                  <a:srgbClr val="000000"/>
                </a:solidFill>
                <a:cs typeface="Times New Roman" panose="02020603050405020304" pitchFamily="18" charset="0"/>
              </a:rPr>
              <a:t>The reason why...is that...</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的原因是</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why</a:t>
            </a:r>
            <a:r>
              <a:rPr lang="zh-CN" altLang="zh-CN" sz="2400" spc="-100">
                <a:solidFill>
                  <a:srgbClr val="000000"/>
                </a:solidFill>
                <a:ea typeface="楷体" panose="02010609060101010101" pitchFamily="49" charset="-122"/>
                <a:cs typeface="Times New Roman" panose="02020603050405020304" pitchFamily="18" charset="0"/>
              </a:rPr>
              <a:t>引导定语从句</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that</a:t>
            </a:r>
            <a:r>
              <a:rPr lang="zh-CN" altLang="zh-CN" sz="2400" spc="-100">
                <a:solidFill>
                  <a:srgbClr val="000000"/>
                </a:solidFill>
                <a:ea typeface="楷体" panose="02010609060101010101" pitchFamily="49" charset="-122"/>
                <a:cs typeface="Times New Roman" panose="02020603050405020304" pitchFamily="18" charset="0"/>
              </a:rPr>
              <a:t>引导表语从句</a:t>
            </a:r>
            <a:r>
              <a:rPr lang="zh-CN" altLang="zh-CN" sz="2400" spc="-100">
                <a:solidFill>
                  <a:srgbClr val="000000"/>
                </a:solidFill>
                <a:cs typeface="Times New Roman" panose="02020603050405020304" pitchFamily="18" charset="0"/>
              </a:rPr>
              <a:t>）</a:t>
            </a:r>
            <a:endParaRPr lang="zh-CN" altLang="zh-CN" sz="1050" spc="-10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The reason is that...</a:t>
            </a:r>
            <a:r>
              <a:rPr lang="zh-CN" altLang="zh-CN" sz="2400">
                <a:solidFill>
                  <a:srgbClr val="000000"/>
                </a:solidFill>
                <a:cs typeface="Times New Roman" panose="02020603050405020304" pitchFamily="18" charset="0"/>
              </a:rPr>
              <a:t>理由是</a:t>
            </a:r>
            <a:r>
              <a:rPr lang="en-US" altLang="zh-CN" sz="2400" smtClean="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
        <p:nvSpPr>
          <p:cNvPr id="2" name="内容占位符 1"/>
          <p:cNvSpPr>
            <a:spLocks noGrp="1"/>
          </p:cNvSpPr>
          <p:nvPr>
            <p:ph idx="1"/>
          </p:nvPr>
        </p:nvSpPr>
        <p:spPr>
          <a:xfrm>
            <a:off x="360854" y="2924944"/>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why it is imperative to know what your rights are at such a time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那就是为什么你有必要在这个时候知道你的权利有哪些。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reason why he missed the bus was that he got up late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他错过公共汽车的原因是他起床晚了。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failed the exam again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reason was that he was too careless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他又考试不及格了。原因是他太粗心了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257308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xb1.EPS" descr="id:2147487156;FounderCES"/>
          <p:cNvPicPr/>
          <p:nvPr/>
        </p:nvPicPr>
        <p:blipFill>
          <a:blip r:embed="rId2"/>
          <a:stretch>
            <a:fillRect/>
          </a:stretch>
        </p:blipFill>
        <p:spPr>
          <a:xfrm>
            <a:off x="378106" y="1412776"/>
            <a:ext cx="2133952" cy="410914"/>
          </a:xfrm>
          <a:prstGeom prst="rect">
            <a:avLst/>
          </a:prstGeom>
        </p:spPr>
      </p:pic>
      <p:sp>
        <p:nvSpPr>
          <p:cNvPr id="6" name="圆角矩形 5"/>
          <p:cNvSpPr/>
          <p:nvPr/>
        </p:nvSpPr>
        <p:spPr bwMode="auto">
          <a:xfrm>
            <a:off x="387524" y="2736564"/>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spc="-100" smtClean="0">
                <a:solidFill>
                  <a:srgbClr val="000000"/>
                </a:solidFill>
                <a:cs typeface="Times New Roman" panose="02020603050405020304" pitchFamily="18" charset="0"/>
              </a:rPr>
              <a:t>Moreover</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I</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must</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also</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learn</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to</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do</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latin typeface="楷体" panose="02010609060101010101" pitchFamily="49" charset="-122"/>
                <a:cs typeface="Times New Roman" panose="02020603050405020304" pitchFamily="18" charset="0"/>
              </a:rPr>
              <a:t>“</a:t>
            </a:r>
            <a:r>
              <a:rPr lang="en-US" altLang="zh-CN" sz="2400" spc="-100">
                <a:solidFill>
                  <a:srgbClr val="000000"/>
                </a:solidFill>
                <a:cs typeface="Times New Roman" panose="02020603050405020304" pitchFamily="18" charset="0"/>
              </a:rPr>
              <a:t>spaced</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review</a:t>
            </a:r>
            <a:r>
              <a:rPr lang="en-US" altLang="zh-CN" sz="2400" spc="-100">
                <a:solidFill>
                  <a:srgbClr val="000000"/>
                </a:solidFill>
                <a:latin typeface="楷体" panose="02010609060101010101" pitchFamily="49" charset="-122"/>
                <a:cs typeface="Times New Roman" panose="02020603050405020304" pitchFamily="18" charset="0"/>
              </a:rPr>
              <a:t>”</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especially</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during</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the</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first</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day</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after</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spc="-100">
                <a:solidFill>
                  <a:srgbClr val="000000"/>
                </a:solidFill>
                <a:cs typeface="Times New Roman" panose="02020603050405020304" pitchFamily="18" charset="0"/>
              </a:rPr>
              <a:t>learning</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此外</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我也必须学会做</a:t>
            </a:r>
            <a:r>
              <a:rPr lang="en-US" altLang="zh-CN" sz="2400" spc="-100">
                <a:solidFill>
                  <a:srgbClr val="000000"/>
                </a:solidFill>
                <a:latin typeface="楷体" panose="02010609060101010101" pitchFamily="49" charset="-122"/>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间隔复习</a:t>
            </a:r>
            <a:r>
              <a:rPr lang="en-US" altLang="zh-CN" sz="2400" spc="-100">
                <a:solidFill>
                  <a:srgbClr val="000000"/>
                </a:solidFill>
                <a:latin typeface="楷体" panose="02010609060101010101" pitchFamily="49" charset="-122"/>
                <a:cs typeface="Times New Roman" panose="02020603050405020304" pitchFamily="18" charset="0"/>
              </a:rPr>
              <a:t>”</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特别是在学习后的第一天</a:t>
            </a:r>
            <a:r>
              <a:rPr lang="zh-CN" altLang="zh-CN" sz="2400" spc="-100" smtClean="0">
                <a:solidFill>
                  <a:srgbClr val="000000"/>
                </a:solidFill>
                <a:ea typeface="楷体" panose="02010609060101010101" pitchFamily="49" charset="-122"/>
                <a:cs typeface="Times New Roman" panose="02020603050405020304" pitchFamily="18" charset="0"/>
              </a:rPr>
              <a:t>。</a:t>
            </a:r>
            <a:endParaRPr lang="en-US" altLang="zh-CN" sz="2400" kern="100" spc="-100"/>
          </a:p>
        </p:txBody>
      </p:sp>
      <p:grpSp>
        <p:nvGrpSpPr>
          <p:cNvPr id="7" name="组合 6"/>
          <p:cNvGrpSpPr/>
          <p:nvPr/>
        </p:nvGrpSpPr>
        <p:grpSpPr>
          <a:xfrm>
            <a:off x="622598" y="2492896"/>
            <a:ext cx="11151159" cy="598551"/>
            <a:chOff x="555339" y="1278285"/>
            <a:chExt cx="11151159" cy="598551"/>
          </a:xfrm>
        </p:grpSpPr>
        <p:pic>
          <p:nvPicPr>
            <p:cNvPr id="8"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3" name="内容占位符 12"/>
          <p:cNvSpPr>
            <a:spLocks noGrp="1"/>
          </p:cNvSpPr>
          <p:nvPr>
            <p:ph idx="1"/>
          </p:nvPr>
        </p:nvSpPr>
        <p:spPr>
          <a:xfrm>
            <a:off x="360854" y="1855191"/>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moreover</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此外</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而且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87524" y="721574"/>
            <a:ext cx="11540330" cy="539429"/>
          </a:xfrm>
          <a:prstGeom prst="rect">
            <a:avLst/>
          </a:prstGeom>
        </p:spPr>
      </p:pic>
    </p:spTree>
    <p:extLst>
      <p:ext uri="{BB962C8B-B14F-4D97-AF65-F5344CB8AC3E}">
        <p14:creationId xmlns:p14="http://schemas.microsoft.com/office/powerpoint/2010/main" val="10342204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 gives me hope and a sense of satisfaction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音乐给我希望和满足感。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talented artist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writer of some note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他是一名有才华的艺术家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而且还是一位颇有名气的作家。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Bicycling is a good exercise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doesn’t pollute the air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骑自行车是一项很好的运动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它不会污染空气</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267673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9654"/>
            <a:ext cx="11422984" cy="1163038"/>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此外，再者</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的表达有：</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in addition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to</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what’s more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besides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further </a:t>
            </a:r>
            <a:r>
              <a:rPr lang="en-US" altLang="zh-CN" sz="2400" smtClean="0">
                <a:solidFill>
                  <a:srgbClr val="000000"/>
                </a:solidFill>
                <a:cs typeface="Times New Roman" panose="02020603050405020304" pitchFamily="18" charset="0"/>
              </a:rPr>
              <a:t>more</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05346" y="874216"/>
            <a:ext cx="2088232" cy="410579"/>
          </a:xfrm>
          <a:prstGeom prst="rect">
            <a:avLst/>
          </a:prstGeom>
        </p:spPr>
      </p:pic>
      <p:sp>
        <p:nvSpPr>
          <p:cNvPr id="2" name="内容占位符 1"/>
          <p:cNvSpPr>
            <a:spLocks noGrp="1"/>
          </p:cNvSpPr>
          <p:nvPr>
            <p:ph idx="1"/>
          </p:nvPr>
        </p:nvSpPr>
        <p:spPr>
          <a:xfrm>
            <a:off x="360854" y="2492896"/>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shopping online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more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group purchase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我喜欢网上购物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我还喜欢团购。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37007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56792"/>
            <a:ext cx="11449272" cy="3089286"/>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eaLnBrk="1">
              <a:lnSpc>
                <a:spcPct val="150000"/>
              </a:lnSpc>
              <a:spcAft>
                <a:spcPts val="0"/>
              </a:spcAft>
            </a:pPr>
            <a:r>
              <a:rPr lang="en-US" altLang="zh-CN" sz="2400">
                <a:solidFill>
                  <a:srgbClr val="000000"/>
                </a:solidFill>
                <a:cs typeface="Times New Roman" panose="02020603050405020304" pitchFamily="18" charset="0"/>
              </a:rPr>
              <a:t>While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reading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forms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certainly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beneficial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should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encouraged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low</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numbers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boys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reading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enjoyment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their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limited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choices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do</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evidence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issue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needs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addressed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虽然各种形式的阅读肯定</a:t>
            </a:r>
            <a:endParaRPr lang="zh-CN" altLang="zh-CN" sz="1050">
              <a:solidFill>
                <a:srgbClr val="000000"/>
              </a:solidFill>
              <a:cs typeface="Times New Roman" panose="02020603050405020304" pitchFamily="18" charset="0"/>
            </a:endParaRPr>
          </a:p>
          <a:p>
            <a:pPr algn="just" eaLnBrk="1">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都是有益的</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而且应该受到鼓励</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但为乐趣而阅读的男孩人数很少</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而且他们在阅读时的选择有限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这证明这是一个需要被解决的问题</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evidence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证据</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证明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58957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have destroyed all the evidence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他们销毁了所有证据。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making his decision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judge heard the evidence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在做出决定之前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法官听取了证据。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present we have no evidence of life on other planets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我们没有其他行星上存在生命的证据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15998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4" name="圆角矩形 3"/>
          <p:cNvSpPr/>
          <p:nvPr/>
        </p:nvSpPr>
        <p:spPr bwMode="auto">
          <a:xfrm>
            <a:off x="334566" y="2676717"/>
            <a:ext cx="11593288"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evident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明显的；显然的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It is evident that...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是明显的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evidently </a:t>
            </a:r>
            <a:r>
              <a:rPr lang="en-US" altLang="zh-CN" sz="2400" i="1">
                <a:solidFill>
                  <a:srgbClr val="000000"/>
                </a:solidFill>
                <a:cs typeface="Times New Roman" panose="02020603050405020304" pitchFamily="18" charset="0"/>
              </a:rPr>
              <a:t>adv</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显然，明显地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22598" y="2420888"/>
            <a:ext cx="2088232" cy="410579"/>
          </a:xfrm>
          <a:prstGeom prst="rect">
            <a:avLst/>
          </a:prstGeom>
        </p:spPr>
      </p:pic>
      <p:sp>
        <p:nvSpPr>
          <p:cNvPr id="6" name="内容占位符 5"/>
          <p:cNvSpPr>
            <a:spLocks noGrp="1"/>
          </p:cNvSpPr>
          <p:nvPr>
            <p:ph idx="1"/>
          </p:nvPr>
        </p:nvSpPr>
        <p:spPr>
          <a:xfrm>
            <a:off x="369998" y="764704"/>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evidence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有证据表明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evidence that smoking may cause cancer and other diseases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有证据表明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吸烟可能会导致癌症和其他疾病</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34566" y="4393982"/>
            <a:ext cx="11521280"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It is evident that nothing is more important than getting education at school as a child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很明显</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没有什么比小时候在学校接受教育更重要的了。</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She walked slowly down the road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evidently in pain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她慢慢地沿着路走着</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显然很痛苦。</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737600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27774"/>
            <a:ext cx="11422984" cy="4013394"/>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curiously </a:t>
            </a:r>
            <a:r>
              <a:rPr lang="en-US" altLang="zh-CN" sz="2400" i="1">
                <a:solidFill>
                  <a:srgbClr val="000000"/>
                </a:solidFill>
                <a:cs typeface="Times New Roman" panose="02020603050405020304" pitchFamily="18" charset="0"/>
              </a:rPr>
              <a:t>adv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好奇地</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curiosity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好奇（</a:t>
            </a:r>
            <a:r>
              <a:rPr lang="zh-CN" altLang="zh-CN" sz="2400">
                <a:solidFill>
                  <a:srgbClr val="000000"/>
                </a:solidFill>
                <a:ea typeface="楷体" panose="02010609060101010101" pitchFamily="49" charset="-122"/>
                <a:cs typeface="Times New Roman" panose="02020603050405020304" pitchFamily="18" charset="0"/>
              </a:rPr>
              <a:t>心</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out of curiosity</a:t>
            </a:r>
            <a:r>
              <a:rPr lang="zh-CN" altLang="zh-CN" sz="2400">
                <a:solidFill>
                  <a:srgbClr val="000000"/>
                </a:solidFill>
                <a:cs typeface="Times New Roman" panose="02020603050405020304" pitchFamily="18" charset="0"/>
              </a:rPr>
              <a:t>出于好奇</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satisfy one’s curiosity</a:t>
            </a:r>
            <a:r>
              <a:rPr lang="zh-CN" altLang="zh-CN" sz="2400">
                <a:solidFill>
                  <a:srgbClr val="000000"/>
                </a:solidFill>
                <a:cs typeface="Times New Roman" panose="02020603050405020304" pitchFamily="18" charset="0"/>
              </a:rPr>
              <a:t>满足某人的好奇心</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with curiosity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curiously</a:t>
            </a:r>
            <a:r>
              <a:rPr lang="zh-CN" altLang="zh-CN" sz="2400">
                <a:solidFill>
                  <a:srgbClr val="000000"/>
                </a:solidFill>
                <a:cs typeface="Times New Roman" panose="02020603050405020304" pitchFamily="18" charset="0"/>
              </a:rPr>
              <a:t>） 好奇地</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be curious to do sth</a:t>
            </a:r>
            <a:r>
              <a:rPr lang="zh-CN" altLang="zh-CN" sz="2400">
                <a:solidFill>
                  <a:srgbClr val="000000"/>
                </a:solidFill>
                <a:cs typeface="Times New Roman" panose="02020603050405020304" pitchFamily="18" charset="0"/>
              </a:rPr>
              <a:t>渴望做某事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It’s curious that... </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是奇怪的。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301343877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evidence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是不可数名词，不连用不定冠词，也不用复数，要表示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几条证据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，可借助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piece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 pieces of evidence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14.eps" descr="id:2147488960;FounderCES"/>
          <p:cNvPicPr/>
          <p:nvPr/>
        </p:nvPicPr>
        <p:blipFill>
          <a:blip r:embed="rId2"/>
          <a:stretch>
            <a:fillRect/>
          </a:stretch>
        </p:blipFill>
        <p:spPr>
          <a:xfrm>
            <a:off x="406574" y="980728"/>
            <a:ext cx="1158875" cy="389255"/>
          </a:xfrm>
          <a:prstGeom prst="rect">
            <a:avLst/>
          </a:prstGeom>
        </p:spPr>
      </p:pic>
    </p:spTree>
    <p:extLst>
      <p:ext uri="{BB962C8B-B14F-4D97-AF65-F5344CB8AC3E}">
        <p14:creationId xmlns:p14="http://schemas.microsoft.com/office/powerpoint/2010/main" val="41060759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046;FounderCES"/>
          <p:cNvPicPr/>
          <p:nvPr/>
        </p:nvPicPr>
        <p:blipFill>
          <a:blip r:embed="rId2"/>
          <a:stretch>
            <a:fillRect/>
          </a:stretch>
        </p:blipFill>
        <p:spPr>
          <a:xfrm>
            <a:off x="365050" y="836712"/>
            <a:ext cx="2124710" cy="409575"/>
          </a:xfrm>
          <a:prstGeom prst="rect">
            <a:avLst/>
          </a:prstGeom>
        </p:spPr>
      </p:pic>
      <p:sp>
        <p:nvSpPr>
          <p:cNvPr id="5" name="圆角矩形 4"/>
          <p:cNvSpPr/>
          <p:nvPr/>
        </p:nvSpPr>
        <p:spPr bwMode="auto">
          <a:xfrm>
            <a:off x="360854" y="1419220"/>
            <a:ext cx="11494992" cy="121769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❶</a:t>
            </a:r>
            <a:r>
              <a:rPr lang="en-US" altLang="zh-CN" sz="2400">
                <a:solidFill>
                  <a:srgbClr val="000000"/>
                </a:solidFill>
                <a:cs typeface="Times New Roman" panose="02020603050405020304" pitchFamily="18" charset="0"/>
              </a:rPr>
              <a:t>In addition</a:t>
            </a:r>
            <a:r>
              <a:rPr lang="zh-CN" altLang="zh-CN" sz="2400">
                <a:solidFill>
                  <a:srgbClr val="000000"/>
                </a:solidFill>
                <a:cs typeface="Times New Roman" panose="02020603050405020304" pitchFamily="18" charset="0"/>
              </a:rPr>
              <a:t>，</a:t>
            </a:r>
            <a:r>
              <a:rPr lang="en-US" altLang="zh-CN" sz="2400">
                <a:solidFill>
                  <a:srgbClr val="F08100"/>
                </a:solidFill>
                <a:cs typeface="Times New Roman" panose="02020603050405020304" pitchFamily="18" charset="0"/>
              </a:rPr>
              <a:t>it is important for me to make plans</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for the work I need to do</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此外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对我来说</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为我需要做的工作制定计划很重要</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3" name="内容占位符 2"/>
          <p:cNvSpPr>
            <a:spLocks noGrp="1"/>
          </p:cNvSpPr>
          <p:nvPr>
            <p:ph idx="1"/>
          </p:nvPr>
        </p:nvSpPr>
        <p:spPr>
          <a:xfrm>
            <a:off x="360854" y="2780928"/>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for/of sb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对某人来说做某事如何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important for us to learn English well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对我们来说学好英语很重要。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very kind of you to help me with my English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你真好帮助我学英语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7809;FounderCES"/>
          <p:cNvPicPr/>
          <p:nvPr/>
        </p:nvPicPr>
        <p:blipFill>
          <a:blip r:embed="rId3"/>
          <a:stretch>
            <a:fillRect/>
          </a:stretch>
        </p:blipFill>
        <p:spPr>
          <a:xfrm>
            <a:off x="406574" y="2996952"/>
            <a:ext cx="1065530" cy="361315"/>
          </a:xfrm>
          <a:prstGeom prst="rect">
            <a:avLst/>
          </a:prstGeom>
        </p:spPr>
      </p:pic>
    </p:spTree>
    <p:extLst>
      <p:ext uri="{BB962C8B-B14F-4D97-AF65-F5344CB8AC3E}">
        <p14:creationId xmlns:p14="http://schemas.microsoft.com/office/powerpoint/2010/main" val="5462510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0728"/>
            <a:ext cx="11422984"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It is</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for sb</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to do...</a:t>
            </a:r>
            <a:r>
              <a:rPr lang="zh-CN" altLang="zh-CN" sz="2400">
                <a:solidFill>
                  <a:srgbClr val="000000"/>
                </a:solidFill>
                <a:cs typeface="Times New Roman" panose="02020603050405020304" pitchFamily="18" charset="0"/>
              </a:rPr>
              <a:t>结构中，</a:t>
            </a:r>
            <a:r>
              <a:rPr lang="en-US" altLang="zh-CN" sz="2400">
                <a:solidFill>
                  <a:srgbClr val="000000"/>
                </a:solidFill>
                <a:cs typeface="Times New Roman" panose="02020603050405020304" pitchFamily="18" charset="0"/>
              </a:rPr>
              <a:t>it</a:t>
            </a:r>
            <a:r>
              <a:rPr lang="zh-CN" altLang="zh-CN" sz="2400">
                <a:solidFill>
                  <a:srgbClr val="000000"/>
                </a:solidFill>
                <a:cs typeface="Times New Roman" panose="02020603050405020304" pitchFamily="18" charset="0"/>
              </a:rPr>
              <a:t>为形式主语，真正的主语为后面的不定式短语。</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It is</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for sb to do...</a:t>
            </a:r>
            <a:r>
              <a:rPr lang="zh-CN" altLang="zh-CN" sz="2400">
                <a:solidFill>
                  <a:srgbClr val="000000"/>
                </a:solidFill>
                <a:cs typeface="Times New Roman" panose="02020603050405020304" pitchFamily="18" charset="0"/>
              </a:rPr>
              <a:t>结构中，</a:t>
            </a:r>
            <a:r>
              <a:rPr lang="en-US" altLang="zh-CN" sz="2400">
                <a:solidFill>
                  <a:srgbClr val="000000"/>
                </a:solidFill>
                <a:cs typeface="Times New Roman" panose="02020603050405020304" pitchFamily="18" charset="0"/>
              </a:rPr>
              <a:t>for</a:t>
            </a:r>
            <a:r>
              <a:rPr lang="zh-CN" altLang="zh-CN" sz="2400">
                <a:solidFill>
                  <a:srgbClr val="000000"/>
                </a:solidFill>
                <a:cs typeface="Times New Roman" panose="02020603050405020304" pitchFamily="18" charset="0"/>
              </a:rPr>
              <a:t>前面的形容词是指</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事物怎么样</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，如</a:t>
            </a:r>
            <a:r>
              <a:rPr lang="en-US" altLang="zh-CN" sz="2400">
                <a:solidFill>
                  <a:srgbClr val="000000"/>
                </a:solidFill>
                <a:cs typeface="Times New Roman" panose="02020603050405020304" pitchFamily="18" charset="0"/>
              </a:rPr>
              <a:t>impossible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important</a:t>
            </a:r>
            <a:r>
              <a:rPr lang="zh-CN" altLang="zh-CN" sz="2400">
                <a:solidFill>
                  <a:srgbClr val="000000"/>
                </a:solidFill>
                <a:cs typeface="Times New Roman" panose="02020603050405020304" pitchFamily="18" charset="0"/>
              </a:rPr>
              <a:t>等。</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It is</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of sb to do...</a:t>
            </a:r>
            <a:r>
              <a:rPr lang="zh-CN" altLang="zh-CN" sz="2400">
                <a:solidFill>
                  <a:srgbClr val="000000"/>
                </a:solidFill>
                <a:cs typeface="Times New Roman" panose="02020603050405020304" pitchFamily="18" charset="0"/>
              </a:rPr>
              <a:t>结构中，</a:t>
            </a:r>
            <a:r>
              <a:rPr lang="en-US" altLang="zh-CN" sz="2400">
                <a:solidFill>
                  <a:srgbClr val="000000"/>
                </a:solidFill>
                <a:cs typeface="Times New Roman" panose="02020603050405020304" pitchFamily="18" charset="0"/>
              </a:rPr>
              <a:t>of</a:t>
            </a:r>
            <a:r>
              <a:rPr lang="zh-CN" altLang="zh-CN" sz="2400">
                <a:solidFill>
                  <a:srgbClr val="000000"/>
                </a:solidFill>
                <a:cs typeface="Times New Roman" panose="02020603050405020304" pitchFamily="18" charset="0"/>
              </a:rPr>
              <a:t>前面的形容词是指</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人的品质或特征</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，如</a:t>
            </a:r>
            <a:r>
              <a:rPr lang="en-US" altLang="zh-CN" sz="2400">
                <a:solidFill>
                  <a:srgbClr val="000000"/>
                </a:solidFill>
                <a:cs typeface="Times New Roman" panose="02020603050405020304" pitchFamily="18" charset="0"/>
              </a:rPr>
              <a:t>nice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kind</a:t>
            </a:r>
            <a:r>
              <a:rPr lang="zh-CN" altLang="zh-CN" sz="2400">
                <a:solidFill>
                  <a:srgbClr val="000000"/>
                </a:solidFill>
                <a:cs typeface="Times New Roman" panose="02020603050405020304" pitchFamily="18" charset="0"/>
              </a:rPr>
              <a:t>等</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
        <p:nvSpPr>
          <p:cNvPr id="2" name="内容占位符 1"/>
          <p:cNvSpPr>
            <a:spLocks noGrp="1"/>
          </p:cNvSpPr>
          <p:nvPr>
            <p:ph idx="1"/>
          </p:nvPr>
        </p:nvSpPr>
        <p:spPr>
          <a:xfrm>
            <a:off x="360854" y="4437112"/>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impolite of him without saying goodbye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他不说再见是不礼貌的。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necessary for us to examine this claim before we go on any further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在我们进一步讨论之前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我们有必要审查这一说法</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93486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756309"/>
            <a:ext cx="11494992" cy="121769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❷</a:t>
            </a:r>
            <a:r>
              <a:rPr lang="en-US" altLang="zh-CN" sz="2400">
                <a:solidFill>
                  <a:srgbClr val="000000"/>
                </a:solidFill>
                <a:cs typeface="Times New Roman" panose="02020603050405020304" pitchFamily="18" charset="0"/>
              </a:rPr>
              <a:t>The PISA study has helped show a clear pattern in genders </a:t>
            </a:r>
            <a:r>
              <a:rPr lang="en-US" altLang="zh-CN" sz="2400">
                <a:solidFill>
                  <a:srgbClr val="F08100"/>
                </a:solidFill>
                <a:cs typeface="Times New Roman" panose="02020603050405020304" pitchFamily="18" charset="0"/>
              </a:rPr>
              <a:t>when it comes to</a:t>
            </a:r>
            <a:r>
              <a:rPr lang="en-US" altLang="zh-CN" sz="2400">
                <a:solidFill>
                  <a:srgbClr val="000000"/>
                </a:solidFill>
                <a:cs typeface="Times New Roman" panose="02020603050405020304" pitchFamily="18" charset="0"/>
              </a:rPr>
              <a:t> reading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在阅读方面</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PISA</a:t>
            </a:r>
            <a:r>
              <a:rPr lang="zh-CN" altLang="zh-CN" sz="2400">
                <a:solidFill>
                  <a:srgbClr val="000000"/>
                </a:solidFill>
                <a:ea typeface="楷体" panose="02010609060101010101" pitchFamily="49" charset="-122"/>
                <a:cs typeface="Times New Roman" panose="02020603050405020304" pitchFamily="18" charset="0"/>
              </a:rPr>
              <a:t>的研究帮助显示了一个清晰的性别方面的模式</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2" name="矩形 1"/>
          <p:cNvSpPr/>
          <p:nvPr/>
        </p:nvSpPr>
        <p:spPr>
          <a:xfrm>
            <a:off x="360854" y="2132856"/>
            <a:ext cx="11494992"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本</a:t>
            </a:r>
            <a:r>
              <a:rPr lang="zh-CN" altLang="zh-CN" sz="2400">
                <a:solidFill>
                  <a:srgbClr val="000000"/>
                </a:solidFill>
                <a:cs typeface="Times New Roman" panose="02020603050405020304" pitchFamily="18" charset="0"/>
              </a:rPr>
              <a:t>句中</a:t>
            </a:r>
            <a:r>
              <a:rPr lang="en-US" altLang="zh-CN" sz="2400">
                <a:solidFill>
                  <a:srgbClr val="000000"/>
                </a:solidFill>
                <a:cs typeface="Times New Roman" panose="02020603050405020304" pitchFamily="18" charset="0"/>
              </a:rPr>
              <a:t>when it comes to...</a:t>
            </a:r>
            <a:r>
              <a:rPr lang="zh-CN" altLang="zh-CN" sz="2400">
                <a:solidFill>
                  <a:srgbClr val="000000"/>
                </a:solidFill>
                <a:cs typeface="Times New Roman" panose="02020603050405020304" pitchFamily="18" charset="0"/>
              </a:rPr>
              <a:t>意为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当谈到</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，当涉及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。如：</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She is no fool when it comes to money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当涉及钱的时候</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她也不傻。</a:t>
            </a:r>
            <a:endParaRPr lang="zh-CN" altLang="zh-CN" sz="1050">
              <a:solidFill>
                <a:srgbClr val="000000"/>
              </a:solidFill>
              <a:cs typeface="Times New Roman" panose="02020603050405020304" pitchFamily="18" charset="0"/>
            </a:endParaRPr>
          </a:p>
        </p:txBody>
      </p:sp>
      <p:pic>
        <p:nvPicPr>
          <p:cNvPr id="4" name="TS13.eps" descr="id:2147488988;FounderCES"/>
          <p:cNvPicPr/>
          <p:nvPr/>
        </p:nvPicPr>
        <p:blipFill>
          <a:blip r:embed="rId2"/>
          <a:stretch>
            <a:fillRect/>
          </a:stretch>
        </p:blipFill>
        <p:spPr>
          <a:xfrm>
            <a:off x="360854" y="2338090"/>
            <a:ext cx="1033780" cy="350520"/>
          </a:xfrm>
          <a:prstGeom prst="rect">
            <a:avLst/>
          </a:prstGeom>
        </p:spPr>
      </p:pic>
    </p:spTree>
    <p:extLst>
      <p:ext uri="{BB962C8B-B14F-4D97-AF65-F5344CB8AC3E}">
        <p14:creationId xmlns:p14="http://schemas.microsoft.com/office/powerpoint/2010/main" val="38025624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9654"/>
            <a:ext cx="11422984" cy="1163038"/>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when it comes to sth</a:t>
            </a:r>
            <a:r>
              <a:rPr lang="zh-CN" altLang="zh-CN" sz="2400">
                <a:solidFill>
                  <a:srgbClr val="000000"/>
                </a:solidFill>
                <a:cs typeface="Times New Roman" panose="02020603050405020304" pitchFamily="18" charset="0"/>
              </a:rPr>
              <a:t>当提及某事时</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when it comes to doing sth </a:t>
            </a:r>
            <a:r>
              <a:rPr lang="zh-CN" altLang="zh-CN" sz="2400">
                <a:solidFill>
                  <a:srgbClr val="000000"/>
                </a:solidFill>
                <a:cs typeface="Times New Roman" panose="02020603050405020304" pitchFamily="18" charset="0"/>
              </a:rPr>
              <a:t>当提及做某事时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
        <p:nvSpPr>
          <p:cNvPr id="2" name="内容占位符 1"/>
          <p:cNvSpPr>
            <a:spLocks noGrp="1"/>
          </p:cNvSpPr>
          <p:nvPr>
            <p:ph idx="1"/>
          </p:nvPr>
        </p:nvSpPr>
        <p:spPr>
          <a:xfrm>
            <a:off x="360854" y="2420888"/>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going abroad for further study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no money for tuition and has to apply for scholarship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当提到要出国深造时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他没有学费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必须申请奖学金。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terms of teachers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school is very good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buildings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school is poor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在老师方面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学校表现得很好。然而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说到建筑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学校却很差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94044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47922" y="501198"/>
            <a:ext cx="4322296" cy="547172"/>
          </a:xfrm>
          <a:prstGeom prst="rect">
            <a:avLst/>
          </a:prstGeom>
        </p:spPr>
      </p:pic>
      <p:sp>
        <p:nvSpPr>
          <p:cNvPr id="7" name="内容占位符 6"/>
          <p:cNvSpPr>
            <a:spLocks noGrp="1"/>
          </p:cNvSpPr>
          <p:nvPr>
            <p:ph idx="1"/>
          </p:nvPr>
        </p:nvSpPr>
        <p:spPr>
          <a:xfrm>
            <a:off x="360854" y="980728"/>
            <a:ext cx="11485848" cy="5562228"/>
          </a:xfrm>
        </p:spPr>
        <p:txBody>
          <a:bodyPr/>
          <a:lstStyle/>
          <a:p>
            <a:pPr algn="ctr" hangingPunct="0">
              <a:spcAft>
                <a:spcPts val="0"/>
              </a:spcAft>
            </a:pP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接动词</a:t>
            </a:r>
            <a:r>
              <a:rPr lang="en-US" altLang="zh-CN" b="1">
                <a:solidFill>
                  <a:srgbClr val="68A8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68A88C"/>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形式或不定式的动词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只能接动词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形式的动词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常见动词（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）记忆口诀：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consider/think about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suggest/advise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forward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excuse/pardon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delay/put off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）和想象（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fancy/imagine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stand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）要坚持（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 on/stick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），避免（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avoid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keep/keep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 attention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）花时间（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 time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 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）就欣赏（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enjoy/appreciate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98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22163"/>
          </a:xfrm>
        </p:spPr>
        <p:txBody>
          <a:bodyPr/>
          <a:lstStyle/>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used/accustomed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）有困难（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difficulty/trouble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busy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for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）和道歉（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 for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）着手去（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down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succeed 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）冒险（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help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allow/permit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considered living with your kids when you’re old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？你考虑过老了之后跟孩子一起住吗？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 speaking English every day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your English will be greatly improved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每天练习说英语，你的英语会有很大的提高。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looking forward to visiting your beautiful hometown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我们期待着参观你美丽的故乡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902204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在一些结构中常用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作形式宾语，动词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形式后置，作真正的宾语。此类结构为：主语＋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think/consider/find/feel/believe...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useless/no use/no good...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believe it no use following others without thinking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我相信不经思考（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盲目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）地跟随他人是没有用的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8176040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6116226"/>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只能接动词不定式的动词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常见动词（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）记忆口诀：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prepare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）我要求（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want/expect/hope/wish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）新计划（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）遭拒绝（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refuse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）再申请（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decide/determine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pretend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）买得起（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afford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）做选择（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mean/intend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）答应（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）再三，似乎（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seem/appear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ask/beg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）帮帮忙（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702348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decided to learn a second foreign language to find a better job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为了找一份更好的工作，我决定学一门外语。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managed to finish the job before dark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他们设法在天黑前完成了这项工作。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 promised to buy me a new computer if I was admitted to Nanjing University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妈妈答应如果我被南京大学录取就给我买一台新电脑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8429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Liz picked up the blue envelope and turned it over curiously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莉兹拿起蓝色信封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好奇地翻过来看。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asked out of curiosity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我出于好奇问了问。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curious that such a simple problem hasn’t been solved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如此简单的一个问题还没有被解决是奇怪的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49274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在一些结构中常用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作形式宾语，动词不定式后置，作真正的宾语。此类结构为：主语＋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think/consider/find/feel/make...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＋宾补＋动词不定式。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thought it impossible to finish the task in three days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his teammates made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他觉得在三天内完成这项任务是不可能的，但他的队友们做到了。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注意：动词不定式一般不作介词的宾语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1419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既能接动词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形式又能接动词不定式的动词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有些动词或词组既可以跟动词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形式作宾语，又可以跟动词不定式作宾语，且意义差别不大。此类动词有：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大部分表示喜好的动词（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）常跟动词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形式，但也可以跟动词不定式，意义差别不大。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时，后面跟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的主动式或动词不定式的被动式作宾语，意义相同。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flowers need/want/require watering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flowers need/want/require to be watered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这些花需要浇水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57609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还有一些动词或词组既可以跟动词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形式作宾语，又可以跟动词不定式作宾语，但意义差别较大。此类动词（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 to do sth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打算做某事；</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 doing sth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意味着做某事</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to do sth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记得去做某事（</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未做</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doing sth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记得做过某事（</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已做</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忘记去做某事（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忘记做过某事（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regret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对即将做的事表示遗憾（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regret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对做过的事表示后悔（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尽力去做某事；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试着做某事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on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继续做另一件事；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on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继续做原来做的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635709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停下来去做某事（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作目的状语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停止做某事（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作宾语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help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不能帮忙做某事；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help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情不自禁做某事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 and hungry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stopped climbing the mountain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又累又饿，他停止了爬山。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stopped to see whether he was being followed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他停下来看是否正被人跟踪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475950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48680"/>
            <a:ext cx="11485848" cy="576248"/>
          </a:xfrm>
        </p:spPr>
        <p:txBody>
          <a:bodyPr/>
          <a:lstStyle/>
          <a:p>
            <a:pPr algn="ctr" hangingPunct="0">
              <a:spcAft>
                <a:spcPts val="0"/>
              </a:spcAft>
            </a:pP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主谓</a:t>
            </a:r>
            <a:r>
              <a:rPr lang="zh-CN" altLang="zh-CN" b="1" smtClean="0">
                <a:solidFill>
                  <a:srgbClr val="68A88C"/>
                </a:solidFill>
                <a:latin typeface="Times New Roman" panose="02020603050405020304" pitchFamily="18" charset="0"/>
                <a:ea typeface="黑体" panose="02010609060101010101" pitchFamily="49" charset="-122"/>
                <a:cs typeface="Times New Roman" panose="02020603050405020304" pitchFamily="18" charset="0"/>
              </a:rPr>
              <a:t>一致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876148109"/>
              </p:ext>
            </p:extLst>
          </p:nvPr>
        </p:nvGraphicFramePr>
        <p:xfrm>
          <a:off x="360854" y="1151848"/>
          <a:ext cx="11422984" cy="5349240"/>
        </p:xfrm>
        <a:graphic>
          <a:graphicData uri="http://schemas.openxmlformats.org/drawingml/2006/table">
            <a:tbl>
              <a:tblPr firstRow="1" firstCol="1" bandRow="1"/>
              <a:tblGrid>
                <a:gridCol w="638262">
                  <a:extLst>
                    <a:ext uri="{9D8B030D-6E8A-4147-A177-3AD203B41FA5}">
                      <a16:colId xmlns:a16="http://schemas.microsoft.com/office/drawing/2014/main" val="2840386211"/>
                    </a:ext>
                  </a:extLst>
                </a:gridCol>
                <a:gridCol w="493973">
                  <a:extLst>
                    <a:ext uri="{9D8B030D-6E8A-4147-A177-3AD203B41FA5}">
                      <a16:colId xmlns:a16="http://schemas.microsoft.com/office/drawing/2014/main" val="1240117107"/>
                    </a:ext>
                  </a:extLst>
                </a:gridCol>
                <a:gridCol w="10290749">
                  <a:extLst>
                    <a:ext uri="{9D8B030D-6E8A-4147-A177-3AD203B41FA5}">
                      <a16:colId xmlns:a16="http://schemas.microsoft.com/office/drawing/2014/main" val="1662059600"/>
                    </a:ext>
                  </a:extLst>
                </a:gridCol>
              </a:tblGrid>
              <a:tr h="4869440">
                <a:tc>
                  <a:txBody>
                    <a:bodyPr/>
                    <a:lstStyle/>
                    <a:p>
                      <a:pPr algn="ctr" hangingPunct="0">
                        <a:lnSpc>
                          <a:spcPct val="130000"/>
                        </a:lnSpc>
                        <a:spcAft>
                          <a:spcPts val="0"/>
                        </a:spcAft>
                      </a:pPr>
                      <a:r>
                        <a:rPr lang="zh-CN" sz="18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18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谓</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18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18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致</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30000"/>
                        </a:lnSpc>
                        <a:spcAft>
                          <a:spcPts val="0"/>
                        </a:spcAft>
                      </a:pP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语</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法</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致</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l" hangingPunct="0">
                        <a:lnSpc>
                          <a:spcPct val="130000"/>
                        </a:lnSpc>
                        <a:spcAft>
                          <a:spcPts val="0"/>
                        </a:spcAft>
                      </a:pP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当两个或两个以上作主语的单数名词用</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both...and...</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连接时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谓语动词用复数形式。连接的并列主语如果指的是同一人或事物</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第二个名词前没有限定词</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谓语动词要用单数形式。</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主语后有</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together</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along</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including</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well</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等短语时谓语动词的数要和这些短语前面的主语保持一致。</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news</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maths</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plastics</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physics</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United</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States</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等名词在形式上是复数</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但意义上是单数</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number</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复数名词意为</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许多</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作主语时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谓语动词用复数形式</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number</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复数名词意为</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的数量</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作主语时谓语动词用单数形式。</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由不定代词或不定代词修饰的词作主语时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若是表示单数意义的</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each</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either</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every</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若是表示复数意义的词作主语</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谓语用复数形式</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若是</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谓语要根据其表达的具体意义而定。</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一些由两部分组成一个整体的名词作主语时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谓语常用复数形式。但主语前有</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pair</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等计量单位修饰时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谓语与表示计量单位的名词一致。</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18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quantity</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of/an</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amount</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名词</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quantities</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of/amounts</a:t>
                      </a:r>
                      <a:r>
                        <a:rPr lang="en-US"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名词</a:t>
                      </a:r>
                      <a:r>
                        <a:rPr lang="en-US" sz="18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作主语时</a:t>
                      </a:r>
                      <a:r>
                        <a:rPr lang="zh-CN"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谓语动词的单复数根据所修饰的名词单复数形式而定</a:t>
                      </a:r>
                      <a:r>
                        <a:rPr lang="zh-CN" sz="18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1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90" marR="309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15426811"/>
                  </a:ext>
                </a:extLst>
              </a:tr>
            </a:tbl>
          </a:graphicData>
        </a:graphic>
      </p:graphicFrame>
    </p:spTree>
    <p:extLst>
      <p:ext uri="{BB962C8B-B14F-4D97-AF65-F5344CB8AC3E}">
        <p14:creationId xmlns:p14="http://schemas.microsoft.com/office/powerpoint/2010/main" val="114645509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514122853"/>
              </p:ext>
            </p:extLst>
          </p:nvPr>
        </p:nvGraphicFramePr>
        <p:xfrm>
          <a:off x="334566" y="764704"/>
          <a:ext cx="11422984" cy="5791200"/>
        </p:xfrm>
        <a:graphic>
          <a:graphicData uri="http://schemas.openxmlformats.org/drawingml/2006/table">
            <a:tbl>
              <a:tblPr firstRow="1" firstCol="1" bandRow="1"/>
              <a:tblGrid>
                <a:gridCol w="638262">
                  <a:extLst>
                    <a:ext uri="{9D8B030D-6E8A-4147-A177-3AD203B41FA5}">
                      <a16:colId xmlns:a16="http://schemas.microsoft.com/office/drawing/2014/main" val="2840386211"/>
                    </a:ext>
                  </a:extLst>
                </a:gridCol>
                <a:gridCol w="493973">
                  <a:extLst>
                    <a:ext uri="{9D8B030D-6E8A-4147-A177-3AD203B41FA5}">
                      <a16:colId xmlns:a16="http://schemas.microsoft.com/office/drawing/2014/main" val="1240117107"/>
                    </a:ext>
                  </a:extLst>
                </a:gridCol>
                <a:gridCol w="10290749">
                  <a:extLst>
                    <a:ext uri="{9D8B030D-6E8A-4147-A177-3AD203B41FA5}">
                      <a16:colId xmlns:a16="http://schemas.microsoft.com/office/drawing/2014/main" val="1662059600"/>
                    </a:ext>
                  </a:extLst>
                </a:gridCol>
              </a:tblGrid>
              <a:tr h="4869440">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谓</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致</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义</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致</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当主语为</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class</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family</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team</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group</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government</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audience</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crowd</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等集体名词时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如果看作是一个整体</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如果侧重其中的成员</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谓语动词用复数形式。</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表示度量、时间、金钱、距离等名词作主语</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常作为一个整体看待</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分数</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百分数</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/all/some/the</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rest/the</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remaining/the</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majority</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名词</a:t>
                      </a:r>
                      <a:r>
                        <a:rPr lang="en-US" altLang="zh-CN" sz="2000" b="1"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作主语时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谓语动词的单复数由</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后面的名词决定。</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不定式、动名词作主语时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谓语动词一般用单数形式。连接两个或多个不定式、动名词作主语时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如表示不同的概念</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谓语动词用复数</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若表示同一概念</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主语从句作主语时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谓语动词取决于主语从句指代的意义。</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形容词</a:t>
                      </a:r>
                      <a:r>
                        <a:rPr lang="en-US" altLang="zh-CN" sz="2000" b="1"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表示一类人时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谓语动词用复数形式</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表示抽象概念时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half</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复数名词</a:t>
                      </a:r>
                      <a:r>
                        <a:rPr lang="en-US" altLang="zh-CN" sz="2000" b="1"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作主语时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endParaRPr lang="zh-CN"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000" b="1" smtClean="0">
                          <a:solidFill>
                            <a:srgbClr val="000000"/>
                          </a:solidFill>
                          <a:effectLst/>
                          <a:latin typeface="Times New Roman" panose="02020603050405020304" pitchFamily="18" charset="0"/>
                          <a:ea typeface="宋体" panose="02010600030101010101" pitchFamily="2" charset="-122"/>
                        </a:rPr>
                        <a:t>8</a:t>
                      </a:r>
                      <a:r>
                        <a:rPr lang="en-US" altLang="zh-CN" sz="2000" b="1" smtClean="0">
                          <a:solidFill>
                            <a:srgbClr val="000000"/>
                          </a:solidFill>
                          <a:effectLst/>
                          <a:latin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楷体" panose="02010609060101010101" pitchFamily="49" charset="-122"/>
                        </a:rPr>
                        <a:t> </a:t>
                      </a:r>
                      <a:r>
                        <a:rPr lang="en-US" altLang="zh-CN" sz="2000" b="1" smtClean="0">
                          <a:solidFill>
                            <a:srgbClr val="000000"/>
                          </a:solidFill>
                          <a:effectLst/>
                          <a:latin typeface="楷体" panose="02010609060101010101" pitchFamily="49"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rPr>
                        <a:t>a/an</a:t>
                      </a:r>
                      <a:r>
                        <a:rPr lang="zh-CN" altLang="zh-CN" sz="2000" b="1" smtClean="0">
                          <a:solidFill>
                            <a:srgbClr val="000000"/>
                          </a:solidFill>
                          <a:effectLst/>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单数名词</a:t>
                      </a:r>
                      <a:r>
                        <a:rPr lang="zh-CN" altLang="zh-CN" sz="2000" b="1" smtClean="0">
                          <a:solidFill>
                            <a:srgbClr val="000000"/>
                          </a:solidFill>
                          <a:effectLst/>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rPr>
                        <a:t>or</a:t>
                      </a:r>
                      <a:r>
                        <a:rPr lang="en-US" altLang="zh-CN" sz="2000" b="1" smtClean="0">
                          <a:solidFill>
                            <a:srgbClr val="000000"/>
                          </a:solidFill>
                          <a:effectLst/>
                          <a:latin typeface="Times New Roman" panose="02020603050405020304" pitchFamily="18" charset="0"/>
                          <a:ea typeface="楷体" panose="02010609060101010101" pitchFamily="49" charset="-122"/>
                        </a:rPr>
                        <a:t> </a:t>
                      </a:r>
                      <a:r>
                        <a:rPr lang="en-US" altLang="zh-CN" sz="2000" b="1" smtClean="0">
                          <a:solidFill>
                            <a:srgbClr val="000000"/>
                          </a:solidFill>
                          <a:effectLst/>
                          <a:latin typeface="Times New Roman" panose="02020603050405020304" pitchFamily="18" charset="0"/>
                          <a:ea typeface="宋体" panose="02010600030101010101" pitchFamily="2" charset="-122"/>
                        </a:rPr>
                        <a:t>two</a:t>
                      </a:r>
                      <a:r>
                        <a:rPr lang="en-US" altLang="zh-CN" sz="2000" b="1" smtClean="0">
                          <a:solidFill>
                            <a:srgbClr val="000000"/>
                          </a:solidFill>
                          <a:effectLst/>
                          <a:latin typeface="楷体" panose="02010609060101010101" pitchFamily="49"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作主语时</a:t>
                      </a:r>
                      <a:r>
                        <a:rPr lang="zh-CN"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谓语动词用单数形式。</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90" marR="309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15426811"/>
                  </a:ext>
                </a:extLst>
              </a:tr>
            </a:tbl>
          </a:graphicData>
        </a:graphic>
      </p:graphicFrame>
    </p:spTree>
    <p:extLst>
      <p:ext uri="{BB962C8B-B14F-4D97-AF65-F5344CB8AC3E}">
        <p14:creationId xmlns:p14="http://schemas.microsoft.com/office/powerpoint/2010/main" val="38713463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497227363"/>
              </p:ext>
            </p:extLst>
          </p:nvPr>
        </p:nvGraphicFramePr>
        <p:xfrm>
          <a:off x="334566" y="908720"/>
          <a:ext cx="11449272" cy="2743200"/>
        </p:xfrm>
        <a:graphic>
          <a:graphicData uri="http://schemas.openxmlformats.org/drawingml/2006/table">
            <a:tbl>
              <a:tblPr firstRow="1" firstCol="1" bandRow="1"/>
              <a:tblGrid>
                <a:gridCol w="504056">
                  <a:extLst>
                    <a:ext uri="{9D8B030D-6E8A-4147-A177-3AD203B41FA5}">
                      <a16:colId xmlns:a16="http://schemas.microsoft.com/office/drawing/2014/main" val="2857776760"/>
                    </a:ext>
                  </a:extLst>
                </a:gridCol>
                <a:gridCol w="576064">
                  <a:extLst>
                    <a:ext uri="{9D8B030D-6E8A-4147-A177-3AD203B41FA5}">
                      <a16:colId xmlns:a16="http://schemas.microsoft.com/office/drawing/2014/main" val="595395991"/>
                    </a:ext>
                  </a:extLst>
                </a:gridCol>
                <a:gridCol w="10369152">
                  <a:extLst>
                    <a:ext uri="{9D8B030D-6E8A-4147-A177-3AD203B41FA5}">
                      <a16:colId xmlns:a16="http://schemas.microsoft.com/office/drawing/2014/main" val="1367228117"/>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either...or...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neither...nor...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only...but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等连接并列成分作主语时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谓语动词要与最靠近的主语一致。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结构中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若有几个并列成分作主语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谓语动词的单复数形式由最靠近的主语决定。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在主语和谓语倒装的句子中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谓语动词应和它后面的主语保持一致</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665700070"/>
                  </a:ext>
                </a:extLst>
              </a:tr>
            </a:tbl>
          </a:graphicData>
        </a:graphic>
      </p:graphicFrame>
    </p:spTree>
    <p:extLst>
      <p:ext uri="{BB962C8B-B14F-4D97-AF65-F5344CB8AC3E}">
        <p14:creationId xmlns:p14="http://schemas.microsoft.com/office/powerpoint/2010/main" val="316823238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leader and artist as well as some of our English teachers was given a chance to go abroad last year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这个领导兼艺术家以及一些英语老师去年得到了出国的机会。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 than you is to blame for the accident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我认为汤姆应该承担这次事故的责任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Either you or one of your students is to attend the meeting that is due tomorrow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你或你的学生将参加明天的会议。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three books and a pen on the desk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桌子上有三本书和一支笔。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poet and writer has produced many works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这位诗人兼作家创作了许多作品。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man and every woman has a good reason to be proud of the work done by their fathers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每个男人和每个女人都有充分的理由为他们的父亲所做的工作感到自豪</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426919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Listening to music makes me relaxed after a busy day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听音乐会让我在忙碌的一天后很放松。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60 percent of the work was done yesterday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的工作在昨天被完成了。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first part of the lecture was vivid but the remaining was dull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讲座的第一部分很生动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但其余的则枯燥乏味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525008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358902" y="692696"/>
            <a:ext cx="4938420" cy="514541"/>
          </a:xfrm>
          <a:prstGeom prst="rect">
            <a:avLst/>
          </a:prstGeom>
        </p:spPr>
      </p:pic>
      <p:pic>
        <p:nvPicPr>
          <p:cNvPr id="4" name="图片 3"/>
          <p:cNvPicPr>
            <a:picLocks noChangeAspect="1"/>
          </p:cNvPicPr>
          <p:nvPr/>
        </p:nvPicPr>
        <p:blipFill>
          <a:blip r:embed="rId3"/>
          <a:stretch>
            <a:fillRect/>
          </a:stretch>
        </p:blipFill>
        <p:spPr>
          <a:xfrm>
            <a:off x="1918742" y="1412776"/>
            <a:ext cx="7820007" cy="383880"/>
          </a:xfrm>
          <a:prstGeom prst="rect">
            <a:avLst/>
          </a:prstGeom>
        </p:spPr>
      </p:pic>
      <p:sp>
        <p:nvSpPr>
          <p:cNvPr id="5" name="内容占位符 4"/>
          <p:cNvSpPr>
            <a:spLocks noGrp="1"/>
          </p:cNvSpPr>
          <p:nvPr>
            <p:ph idx="1"/>
          </p:nvPr>
        </p:nvSpPr>
        <p:spPr>
          <a:xfrm>
            <a:off x="360854" y="1916832"/>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年版《普通高中课程标准》首次提出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。英语学科核心素养由语言能力、文化意识、思维品质和学习能力构成。随之而来，以后的英语考试将更加坚持能力立意，突出核心素养的考查。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下文就是围绕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学习能力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这一学科素养展开的。旨在提高学生分析和解决问题的能力。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 人与社会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80583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1.EPS" descr="id:2147487156;FounderCES"/>
          <p:cNvPicPr/>
          <p:nvPr/>
        </p:nvPicPr>
        <p:blipFill>
          <a:blip r:embed="rId2"/>
          <a:stretch>
            <a:fillRect/>
          </a:stretch>
        </p:blipFill>
        <p:spPr>
          <a:xfrm>
            <a:off x="387230" y="1484784"/>
            <a:ext cx="2133952" cy="410914"/>
          </a:xfrm>
          <a:prstGeom prst="rect">
            <a:avLst/>
          </a:prstGeom>
        </p:spPr>
      </p:pic>
      <p:sp>
        <p:nvSpPr>
          <p:cNvPr id="5" name="圆角矩形 4"/>
          <p:cNvSpPr/>
          <p:nvPr/>
        </p:nvSpPr>
        <p:spPr bwMode="auto">
          <a:xfrm>
            <a:off x="353453" y="2429678"/>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need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train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ourselves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better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learners</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actively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take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part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process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reflect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learnt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我们需要训练自己成为更好的学习者</a:t>
            </a:r>
            <a:r>
              <a:rPr lang="en-US" altLang="zh-CN" sz="2400">
                <a:solidFill>
                  <a:srgbClr val="000000"/>
                </a:solidFill>
                <a:latin typeface="楷体" panose="02010609060101010101" pitchFamily="49"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积极参与学习过程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并认真思考我们学到的东西</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2204864"/>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pic>
        <p:nvPicPr>
          <p:cNvPr id="10" name="图片 9"/>
          <p:cNvPicPr>
            <a:picLocks noChangeAspect="1"/>
          </p:cNvPicPr>
          <p:nvPr/>
        </p:nvPicPr>
        <p:blipFill>
          <a:blip r:embed="rId4">
            <a:clrChange>
              <a:clrFrom>
                <a:srgbClr val="FFFFFF"/>
              </a:clrFrom>
              <a:clrTo>
                <a:srgbClr val="FFFFFF">
                  <a:alpha val="0"/>
                </a:srgbClr>
              </a:clrTo>
            </a:clrChange>
          </a:blip>
          <a:stretch>
            <a:fillRect/>
          </a:stretch>
        </p:blipFill>
        <p:spPr>
          <a:xfrm>
            <a:off x="262558" y="733590"/>
            <a:ext cx="11662120" cy="653308"/>
          </a:xfrm>
          <a:prstGeom prst="rect">
            <a:avLst/>
          </a:prstGeom>
        </p:spPr>
      </p:pic>
      <p:sp>
        <p:nvSpPr>
          <p:cNvPr id="12" name="内容占位符 11"/>
          <p:cNvSpPr>
            <a:spLocks noGrp="1"/>
          </p:cNvSpPr>
          <p:nvPr>
            <p:ph idx="1"/>
          </p:nvPr>
        </p:nvSpPr>
        <p:spPr>
          <a:xfrm>
            <a:off x="360854" y="1772816"/>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reflect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反映</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反射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仔细思考</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表达</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意见</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沉思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4293096"/>
            <a:ext cx="114858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sunlight reflected off the snow-covered mountains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阳光从被雪覆盖的山峦反射回来。</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His image was reflected many times in the mirror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他的影像在那面镜子里多次反射出来。</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56691175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father started learning French at 57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drawn by the potential benefits of bilingualism in delaying dementia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years later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 on his third teacher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like my father have attempted to pick up a new language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can this really boost brain health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experts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regularly using a new language brings cognitive benefits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you’re trying to recall the right words in another language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brain is forced to inhibit your mother tongue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process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called cognitive inhibition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 improve your brain function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Repeating this process makes your brain more resistant to diseases like dementia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more you challenge your brain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better it functions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if your brain health starts to decline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376046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evidence for the benefits of learning a second language in your 60s is weaker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 by Dr Leo Antoniou found that older Italians who took English lessons for four months didn’t see any difference in their cognition scores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people who didn’t saw their scores decline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Prof Diana Smith’s 2023 studies found similar results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269837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lvl="0"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 offered a few potential explanations for their disappointing results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is that the participants were highly motivated volunteers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probably of high cognitive level for their 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it hard to see any improvements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choosing participants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to be careful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they really representative of the population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Dr Judith Ware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Another is that the language interventions were perhaps too short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studies have used language lessons that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very different in their length and frequency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 Prof Laura Grossman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039664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Dr Antoniou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limited findings are not entirely surprising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would say that learning a new language for six months would be the same as having used two languages for your entire life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does think that language lessons can provide cognitive benefits by being cognitively stimulating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Perhaps more important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 Grossman 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 another language offers other potential advantages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traveling or connecting with new communities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father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remained pen friends with his first teacher and traveled to France numerous times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 as sharp as ever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78141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8572;FounderCES"/>
          <p:cNvPicPr/>
          <p:nvPr/>
        </p:nvPicPr>
        <p:blipFill>
          <a:blip r:embed="rId2"/>
          <a:stretch>
            <a:fillRect/>
          </a:stretch>
        </p:blipFill>
        <p:spPr>
          <a:xfrm>
            <a:off x="406574" y="764704"/>
            <a:ext cx="2011680" cy="394970"/>
          </a:xfrm>
          <a:prstGeom prst="rect">
            <a:avLst/>
          </a:prstGeom>
        </p:spPr>
      </p:pic>
      <p:sp>
        <p:nvSpPr>
          <p:cNvPr id="4" name="圆角矩形 3"/>
          <p:cNvSpPr/>
          <p:nvPr/>
        </p:nvSpPr>
        <p:spPr bwMode="auto">
          <a:xfrm>
            <a:off x="360854" y="1216206"/>
            <a:ext cx="11494992" cy="2151184"/>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nSpc>
                <a:spcPct val="150000"/>
              </a:lnSpc>
              <a:spcAft>
                <a:spcPts val="0"/>
              </a:spcAft>
            </a:pPr>
            <a:r>
              <a:rPr lang="en-US" altLang="zh-CN" sz="2400" u="sng" smtClean="0">
                <a:solidFill>
                  <a:srgbClr val="000000"/>
                </a:solidFill>
                <a:uFill>
                  <a:solidFill>
                    <a:srgbClr val="000000"/>
                  </a:solidFill>
                </a:uFill>
                <a:cs typeface="Times New Roman" panose="02020603050405020304" pitchFamily="18" charset="0"/>
              </a:rPr>
              <a:t>The more you challenge your brain</a:t>
            </a:r>
            <a:r>
              <a:rPr lang="zh-CN" altLang="zh-CN" sz="2400" u="sng">
                <a:solidFill>
                  <a:srgbClr val="000000"/>
                </a:solidFill>
                <a:uFill>
                  <a:solidFill>
                    <a:srgbClr val="000000"/>
                  </a:solidFill>
                </a:uFill>
                <a:cs typeface="Times New Roman" panose="02020603050405020304" pitchFamily="18" charset="0"/>
              </a:rPr>
              <a:t>，</a:t>
            </a:r>
            <a:r>
              <a:rPr lang="en-US" altLang="zh-CN" sz="2400" u="sng">
                <a:solidFill>
                  <a:srgbClr val="000000"/>
                </a:solidFill>
                <a:uFill>
                  <a:solidFill>
                    <a:srgbClr val="000000"/>
                  </a:solidFill>
                </a:uFill>
                <a:cs typeface="Times New Roman" panose="02020603050405020304" pitchFamily="18" charset="0"/>
              </a:rPr>
              <a:t>the </a:t>
            </a:r>
            <a:r>
              <a:rPr lang="en-US" altLang="zh-CN" sz="2400" u="sng" smtClean="0">
                <a:solidFill>
                  <a:srgbClr val="000000"/>
                </a:solidFill>
                <a:uFill>
                  <a:solidFill>
                    <a:srgbClr val="000000"/>
                  </a:solidFill>
                </a:uFill>
                <a:cs typeface="Times New Roman" panose="02020603050405020304" pitchFamily="18" charset="0"/>
              </a:rPr>
              <a:t>better</a:t>
            </a:r>
          </a:p>
          <a:p>
            <a:pPr>
              <a:lnSpc>
                <a:spcPct val="150000"/>
              </a:lnSpc>
              <a:spcAft>
                <a:spcPts val="0"/>
              </a:spcAft>
            </a:pPr>
            <a:endParaRPr lang="en-US" altLang="zh-CN" sz="2400" u="sng" smtClean="0">
              <a:solidFill>
                <a:srgbClr val="000000"/>
              </a:solidFill>
              <a:uFill>
                <a:solidFill>
                  <a:srgbClr val="000000"/>
                </a:solidFill>
              </a:uFill>
              <a:cs typeface="Times New Roman" panose="02020603050405020304" pitchFamily="18" charset="0"/>
            </a:endParaRPr>
          </a:p>
          <a:p>
            <a:pPr>
              <a:lnSpc>
                <a:spcPct val="150000"/>
              </a:lnSpc>
              <a:spcAft>
                <a:spcPts val="0"/>
              </a:spcAft>
            </a:pPr>
            <a:endParaRPr lang="en-US" altLang="zh-CN" sz="2400" u="sng">
              <a:solidFill>
                <a:srgbClr val="000000"/>
              </a:solidFill>
              <a:uFill>
                <a:solidFill>
                  <a:srgbClr val="000000"/>
                </a:solidFill>
              </a:uFill>
              <a:cs typeface="Times New Roman" panose="02020603050405020304" pitchFamily="18" charset="0"/>
            </a:endParaRPr>
          </a:p>
          <a:p>
            <a:pPr>
              <a:lnSpc>
                <a:spcPct val="150000"/>
              </a:lnSpc>
              <a:spcAft>
                <a:spcPts val="0"/>
              </a:spcAft>
            </a:pPr>
            <a:endParaRPr lang="zh-CN" altLang="zh-CN" sz="105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矩形 1"/>
              <p:cNvSpPr/>
              <p:nvPr/>
            </p:nvSpPr>
            <p:spPr>
              <a:xfrm>
                <a:off x="2493828" y="1830133"/>
                <a:ext cx="219643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zh-CN" sz="2400">
                          <a:solidFill>
                            <a:srgbClr val="000000"/>
                          </a:solidFill>
                          <a:latin typeface="楷体" panose="02010609060101010101" pitchFamily="49" charset="-122"/>
                          <a:ea typeface="楷体" panose="02010609060101010101" pitchFamily="49" charset="-122"/>
                          <a:cs typeface="Times New Roman" panose="02020603050405020304" pitchFamily="18" charset="0"/>
                        </a:rPr>
                        <m:t>比较状语从句</m:t>
                      </m:r>
                    </m:oMath>
                  </m:oMathPara>
                </a14:m>
                <a:endParaRPr lang="zh-CN" altLang="en-US">
                  <a:latin typeface="楷体" panose="02010609060101010101" pitchFamily="49" charset="-122"/>
                  <a:ea typeface="楷体" panose="02010609060101010101" pitchFamily="49" charset="-122"/>
                </a:endParaRPr>
              </a:p>
            </p:txBody>
          </p:sp>
        </mc:Choice>
        <mc:Fallback xmlns="">
          <p:sp>
            <p:nvSpPr>
              <p:cNvPr id="2" name="矩形 1"/>
              <p:cNvSpPr>
                <a:spLocks noRot="1" noChangeAspect="1" noMove="1" noResize="1" noEditPoints="1" noAdjustHandles="1" noChangeArrowheads="1" noChangeShapeType="1" noTextEdit="1"/>
              </p:cNvSpPr>
              <p:nvPr/>
            </p:nvSpPr>
            <p:spPr>
              <a:xfrm>
                <a:off x="2493828" y="1830133"/>
                <a:ext cx="2196435" cy="461665"/>
              </a:xfrm>
              <a:prstGeom prst="rect">
                <a:avLst/>
              </a:prstGeom>
              <a:blipFill>
                <a:blip r:embed="rId3"/>
                <a:stretch>
                  <a:fillRect b="-921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矩形 7"/>
              <p:cNvSpPr/>
              <p:nvPr/>
            </p:nvSpPr>
            <p:spPr>
              <a:xfrm>
                <a:off x="6527254" y="1385945"/>
                <a:ext cx="2246128" cy="4887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bar>
                        <m:barPr>
                          <m:ctrlPr>
                            <a:rPr lang="zh-CN" altLang="en-US" sz="2400" i="1" smtClean="0">
                              <a:solidFill>
                                <a:schemeClr val="tx1"/>
                              </a:solidFill>
                              <a:latin typeface="Cambria Math" panose="02040503050406030204" pitchFamily="18" charset="0"/>
                            </a:rPr>
                          </m:ctrlPr>
                        </m:barPr>
                        <m:e>
                          <m:r>
                            <a:rPr lang="zh-CN" altLang="en-US" sz="2400">
                              <a:solidFill>
                                <a:schemeClr val="tx1"/>
                              </a:solidFill>
                              <a:latin typeface="Cambria Math" panose="02040503050406030204" pitchFamily="18" charset="0"/>
                            </a:rPr>
                            <m:t>𝐢𝐭</m:t>
                          </m:r>
                          <m:r>
                            <m:rPr>
                              <m:nor/>
                            </m:rPr>
                            <a:rPr lang="zh-CN" altLang="en-US" sz="2400" i="1">
                              <a:solidFill>
                                <a:schemeClr val="tx1"/>
                              </a:solidFill>
                              <a:latin typeface="Cambria Math" panose="02040503050406030204" pitchFamily="18" charset="0"/>
                            </a:rPr>
                            <m:t> </m:t>
                          </m:r>
                          <m:r>
                            <a:rPr lang="zh-CN" altLang="en-US" sz="2400">
                              <a:solidFill>
                                <a:schemeClr val="tx1"/>
                              </a:solidFill>
                              <a:latin typeface="Cambria Math" panose="02040503050406030204" pitchFamily="18" charset="0"/>
                            </a:rPr>
                            <m:t>𝐟𝐮𝐧𝐜𝐭𝐢𝐨𝐧𝐬</m:t>
                          </m:r>
                          <m:r>
                            <m:rPr>
                              <m:nor/>
                            </m:rPr>
                            <a:rPr lang="zh-CN" altLang="en-US" sz="2400" i="1">
                              <a:solidFill>
                                <a:schemeClr val="tx1"/>
                              </a:solidFill>
                              <a:latin typeface="Cambria Math" panose="02040503050406030204" pitchFamily="18" charset="0"/>
                            </a:rPr>
                            <m:t>，</m:t>
                          </m:r>
                        </m:e>
                      </m:bar>
                    </m:oMath>
                  </m:oMathPara>
                </a14:m>
                <a:endParaRPr lang="zh-CN" altLang="en-US" sz="2400">
                  <a:solidFill>
                    <a:schemeClr val="tx1"/>
                  </a:solidFill>
                </a:endParaRPr>
              </a:p>
            </p:txBody>
          </p:sp>
        </mc:Choice>
        <mc:Fallback xmlns="">
          <p:sp>
            <p:nvSpPr>
              <p:cNvPr id="8" name="矩形 7"/>
              <p:cNvSpPr>
                <a:spLocks noRot="1" noChangeAspect="1" noMove="1" noResize="1" noEditPoints="1" noAdjustHandles="1" noChangeArrowheads="1" noChangeShapeType="1" noTextEdit="1"/>
              </p:cNvSpPr>
              <p:nvPr/>
            </p:nvSpPr>
            <p:spPr>
              <a:xfrm>
                <a:off x="6527254" y="1385945"/>
                <a:ext cx="2246128" cy="488724"/>
              </a:xfrm>
              <a:prstGeom prst="rect">
                <a:avLst/>
              </a:prstGeom>
              <a:blipFill>
                <a:blip r:embed="rId4"/>
                <a:stretch>
                  <a:fillRect/>
                </a:stretch>
              </a:blipFill>
            </p:spPr>
            <p:txBody>
              <a:bodyPr/>
              <a:lstStyle/>
              <a:p>
                <a:r>
                  <a:rPr lang="zh-CN" altLang="en-US">
                    <a:noFill/>
                  </a:rPr>
                  <a:t> </a:t>
                </a:r>
              </a:p>
            </p:txBody>
          </p:sp>
        </mc:Fallback>
      </mc:AlternateContent>
      <p:sp>
        <p:nvSpPr>
          <p:cNvPr id="9" name="矩形 8"/>
          <p:cNvSpPr/>
          <p:nvPr/>
        </p:nvSpPr>
        <p:spPr>
          <a:xfrm>
            <a:off x="4935495" y="2002215"/>
            <a:ext cx="2574295" cy="888705"/>
          </a:xfrm>
          <a:prstGeom prst="rect">
            <a:avLst/>
          </a:prstGeom>
        </p:spPr>
        <p:txBody>
          <a:bodyPr wrap="square">
            <a:spAutoFit/>
          </a:bodyPr>
          <a:lstStyle/>
          <a:p>
            <a:pPr>
              <a:lnSpc>
                <a:spcPct val="150000"/>
              </a:lnSpc>
              <a:spcAft>
                <a:spcPts val="0"/>
              </a:spcAft>
            </a:pP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u="sng">
                <a:solidFill>
                  <a:srgbClr val="00B0F0"/>
                </a:solidFill>
                <a:uFill>
                  <a:solidFill>
                    <a:srgbClr val="00B0F0"/>
                  </a:solidFill>
                </a:uFill>
                <a:cs typeface="Times New Roman" panose="02020603050405020304" pitchFamily="18" charset="0"/>
              </a:rPr>
              <a:t>to</a:t>
            </a:r>
            <a:r>
              <a:rPr lang="en-US" altLang="zh-CN" sz="2400" u="sng">
                <a:solidFill>
                  <a:srgbClr val="00B0F0"/>
                </a:solidFill>
                <a:uFill>
                  <a:solidFill>
                    <a:srgbClr val="00B0F0"/>
                  </a:solidFill>
                </a:uFill>
                <a:ea typeface="楷体" panose="02010609060101010101" pitchFamily="49" charset="-122"/>
                <a:cs typeface="Times New Roman" panose="02020603050405020304" pitchFamily="18" charset="0"/>
              </a:rPr>
              <a:t> </a:t>
            </a:r>
            <a:r>
              <a:rPr lang="en-US" altLang="zh-CN" sz="2400" u="sng">
                <a:solidFill>
                  <a:srgbClr val="00B0F0"/>
                </a:solidFill>
                <a:uFill>
                  <a:solidFill>
                    <a:srgbClr val="00B0F0"/>
                  </a:solidFill>
                </a:uFill>
                <a:cs typeface="Times New Roman" panose="02020603050405020304" pitchFamily="18" charset="0"/>
              </a:rPr>
              <a:t>decline</a:t>
            </a:r>
            <a:r>
              <a:rPr lang="en-US" altLang="zh-CN" sz="2400">
                <a:solidFill>
                  <a:srgbClr val="00B0F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矩形 9"/>
              <p:cNvSpPr/>
              <p:nvPr/>
            </p:nvSpPr>
            <p:spPr>
              <a:xfrm>
                <a:off x="496575" y="2274100"/>
                <a:ext cx="4698722" cy="847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limLow>
                        <m:limLowPr>
                          <m:ctrlPr>
                            <a:rPr lang="zh-CN" altLang="zh-CN" sz="2400"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𝐞𝐯𝐞𝐧</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𝐢𝐟</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𝐲𝐨𝐮𝐫</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𝐛𝐫𝐚𝐢𝐧</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𝐡𝐞𝐚𝐥𝐭𝐡𝐬𝐭𝐚𝐫𝐭𝐬</m:t>
                              </m:r>
                            </m:e>
                          </m:ba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让步状语从句</m:t>
                          </m:r>
                        </m:lim>
                      </m:limLow>
                    </m:oMath>
                  </m:oMathPara>
                </a14:m>
                <a:endParaRPr lang="zh-CN" altLang="en-US"/>
              </a:p>
            </p:txBody>
          </p:sp>
        </mc:Choice>
        <mc:Fallback xmlns="">
          <p:sp>
            <p:nvSpPr>
              <p:cNvPr id="10" name="矩形 9"/>
              <p:cNvSpPr>
                <a:spLocks noRot="1" noChangeAspect="1" noMove="1" noResize="1" noEditPoints="1" noAdjustHandles="1" noChangeArrowheads="1" noChangeShapeType="1" noTextEdit="1"/>
              </p:cNvSpPr>
              <p:nvPr/>
            </p:nvSpPr>
            <p:spPr>
              <a:xfrm>
                <a:off x="496575" y="2274100"/>
                <a:ext cx="4698722" cy="847283"/>
              </a:xfrm>
              <a:prstGeom prst="rect">
                <a:avLst/>
              </a:prstGeom>
              <a:blipFill>
                <a:blip r:embed="rId5"/>
                <a:stretch>
                  <a:fillRect b="-10791"/>
                </a:stretch>
              </a:blipFill>
            </p:spPr>
            <p:txBody>
              <a:bodyPr/>
              <a:lstStyle/>
              <a:p>
                <a:r>
                  <a:rPr lang="zh-CN" altLang="en-US">
                    <a:noFill/>
                  </a:rPr>
                  <a:t> </a:t>
                </a:r>
              </a:p>
            </p:txBody>
          </p:sp>
        </mc:Fallback>
      </mc:AlternateContent>
      <p:sp>
        <p:nvSpPr>
          <p:cNvPr id="11" name="内容占位符 2"/>
          <p:cNvSpPr>
            <a:spLocks noGrp="1"/>
          </p:cNvSpPr>
          <p:nvPr>
            <p:ph idx="1"/>
          </p:nvPr>
        </p:nvSpPr>
        <p:spPr>
          <a:xfrm>
            <a:off x="360854" y="3568948"/>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句是复合句。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you challenge your brain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better it functions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引导的比较状语从句，意为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if your brain health starts to decline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引导的让步状语从句。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你的大脑健康状况开始下降，但对大脑的挑战越多，它的功能就越好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分析.eps" descr="id:2147488579;FounderCES"/>
          <p:cNvPicPr/>
          <p:nvPr/>
        </p:nvPicPr>
        <p:blipFill>
          <a:blip r:embed="rId6"/>
          <a:stretch>
            <a:fillRect/>
          </a:stretch>
        </p:blipFill>
        <p:spPr>
          <a:xfrm>
            <a:off x="423826" y="3731548"/>
            <a:ext cx="640080" cy="303530"/>
          </a:xfrm>
          <a:prstGeom prst="rect">
            <a:avLst/>
          </a:prstGeom>
        </p:spPr>
      </p:pic>
      <p:pic>
        <p:nvPicPr>
          <p:cNvPr id="13" name="译文.eps" descr="id:2147488586;FounderCES"/>
          <p:cNvPicPr/>
          <p:nvPr/>
        </p:nvPicPr>
        <p:blipFill>
          <a:blip r:embed="rId7"/>
          <a:stretch>
            <a:fillRect/>
          </a:stretch>
        </p:blipFill>
        <p:spPr>
          <a:xfrm>
            <a:off x="478582" y="5459740"/>
            <a:ext cx="640080" cy="299720"/>
          </a:xfrm>
          <a:prstGeom prst="rect">
            <a:avLst/>
          </a:prstGeom>
        </p:spPr>
      </p:pic>
    </p:spTree>
    <p:extLst>
      <p:ext uri="{BB962C8B-B14F-4D97-AF65-F5344CB8AC3E}">
        <p14:creationId xmlns:p14="http://schemas.microsoft.com/office/powerpoint/2010/main" val="147386026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080564"/>
            <a:ext cx="11485848" cy="532068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potential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潜在的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delay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boost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recall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回忆起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inhibit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抑制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decline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下降，降低，减少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participant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参与者</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bilingualism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dementia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痴呆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cognitive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企图；尝试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经常；惯例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process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disappointing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令人失望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sb12.eps" descr="id:2147488642;FounderCES"/>
          <p:cNvPicPr/>
          <p:nvPr/>
        </p:nvPicPr>
        <p:blipFill>
          <a:blip r:embed="rId2"/>
          <a:stretch>
            <a:fillRect/>
          </a:stretch>
        </p:blipFill>
        <p:spPr>
          <a:xfrm>
            <a:off x="360854" y="3374244"/>
            <a:ext cx="1901825" cy="471805"/>
          </a:xfrm>
          <a:prstGeom prst="rect">
            <a:avLst/>
          </a:prstGeom>
        </p:spPr>
      </p:pic>
      <p:pic>
        <p:nvPicPr>
          <p:cNvPr id="7" name="sb11.eps" descr="id:2147488635;FounderCES"/>
          <p:cNvPicPr/>
          <p:nvPr/>
        </p:nvPicPr>
        <p:blipFill>
          <a:blip r:embed="rId3"/>
          <a:stretch>
            <a:fillRect/>
          </a:stretch>
        </p:blipFill>
        <p:spPr>
          <a:xfrm>
            <a:off x="352227" y="836712"/>
            <a:ext cx="1901825" cy="441960"/>
          </a:xfrm>
          <a:prstGeom prst="rect">
            <a:avLst/>
          </a:prstGeom>
        </p:spPr>
      </p:pic>
    </p:spTree>
    <p:extLst>
      <p:ext uri="{BB962C8B-B14F-4D97-AF65-F5344CB8AC3E}">
        <p14:creationId xmlns:p14="http://schemas.microsoft.com/office/powerpoint/2010/main" val="31772441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TotalTime>
  <Words>8681</Words>
  <Application>Microsoft Office PowerPoint</Application>
  <PresentationFormat>自定义</PresentationFormat>
  <Paragraphs>484</Paragraphs>
  <Slides>95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95</vt:i4>
      </vt:variant>
    </vt:vector>
  </HeadingPairs>
  <TitlesOfParts>
    <vt:vector size="108" baseType="lpstr">
      <vt:lpstr>MS Mincho</vt:lpstr>
      <vt:lpstr>黑体</vt:lpstr>
      <vt:lpstr>华文行楷</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460</cp:revision>
  <dcterms:created xsi:type="dcterms:W3CDTF">2020-11-06T05:24:00Z</dcterms:created>
  <dcterms:modified xsi:type="dcterms:W3CDTF">2025-11-07T01:09:53Z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